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5" r:id="rId12"/>
    <p:sldId id="266" r:id="rId13"/>
    <p:sldId id="289" r:id="rId14"/>
    <p:sldId id="290" r:id="rId15"/>
    <p:sldId id="269" r:id="rId16"/>
    <p:sldId id="270" r:id="rId17"/>
    <p:sldId id="271" r:id="rId18"/>
    <p:sldId id="272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92" r:id="rId39"/>
    <p:sldId id="293" r:id="rId40"/>
    <p:sldId id="294" r:id="rId41"/>
    <p:sldId id="295" r:id="rId42"/>
    <p:sldId id="297" r:id="rId43"/>
    <p:sldId id="296" r:id="rId44"/>
    <p:sldId id="307" r:id="rId45"/>
    <p:sldId id="308" r:id="rId4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53AD-E812-4093-B62D-D1D75D210234}" type="datetimeFigureOut">
              <a:rPr lang="tr-TR" smtClean="0"/>
              <a:t>2.5.2016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F944-6765-47AD-AD5F-23C6791B92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24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53AD-E812-4093-B62D-D1D75D210234}" type="datetimeFigureOut">
              <a:rPr lang="tr-TR" smtClean="0"/>
              <a:t>2.5.2016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F944-6765-47AD-AD5F-23C6791B92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742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53AD-E812-4093-B62D-D1D75D210234}" type="datetimeFigureOut">
              <a:rPr lang="tr-TR" smtClean="0"/>
              <a:t>2.5.2016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F944-6765-47AD-AD5F-23C6791B92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750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53AD-E812-4093-B62D-D1D75D210234}" type="datetimeFigureOut">
              <a:rPr lang="tr-TR" smtClean="0"/>
              <a:t>2.5.2016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F944-6765-47AD-AD5F-23C6791B92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437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53AD-E812-4093-B62D-D1D75D210234}" type="datetimeFigureOut">
              <a:rPr lang="tr-TR" smtClean="0"/>
              <a:t>2.5.2016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F944-6765-47AD-AD5F-23C6791B92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1602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53AD-E812-4093-B62D-D1D75D210234}" type="datetimeFigureOut">
              <a:rPr lang="tr-TR" smtClean="0"/>
              <a:t>2.5.2016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F944-6765-47AD-AD5F-23C6791B92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5525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53AD-E812-4093-B62D-D1D75D210234}" type="datetimeFigureOut">
              <a:rPr lang="tr-TR" smtClean="0"/>
              <a:t>2.5.2016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F944-6765-47AD-AD5F-23C6791B92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6901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53AD-E812-4093-B62D-D1D75D210234}" type="datetimeFigureOut">
              <a:rPr lang="tr-TR" smtClean="0"/>
              <a:t>2.5.2016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F944-6765-47AD-AD5F-23C6791B92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24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53AD-E812-4093-B62D-D1D75D210234}" type="datetimeFigureOut">
              <a:rPr lang="tr-TR" smtClean="0"/>
              <a:t>2.5.2016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F944-6765-47AD-AD5F-23C6791B92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85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53AD-E812-4093-B62D-D1D75D210234}" type="datetimeFigureOut">
              <a:rPr lang="tr-TR" smtClean="0"/>
              <a:t>2.5.2016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F944-6765-47AD-AD5F-23C6791B92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200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53AD-E812-4093-B62D-D1D75D210234}" type="datetimeFigureOut">
              <a:rPr lang="tr-TR" smtClean="0"/>
              <a:t>2.5.2016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F944-6765-47AD-AD5F-23C6791B92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0056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153AD-E812-4093-B62D-D1D75D210234}" type="datetimeFigureOut">
              <a:rPr lang="tr-TR" smtClean="0"/>
              <a:t>2.5.2016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F944-6765-47AD-AD5F-23C6791B92A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986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108213" y="129848"/>
            <a:ext cx="7975574" cy="1738283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  <a:t>T.C.</a:t>
            </a:r>
            <a:b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</a:br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  <a:t>BAŞBAKANLIK</a:t>
            </a:r>
            <a:b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</a:br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  <a:t>DİYANET İŞLERİ BAŞKANLIĞI</a:t>
            </a:r>
            <a:endParaRPr lang="tr-TR" sz="40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33724" y="2420526"/>
            <a:ext cx="9144000" cy="1238933"/>
          </a:xfrm>
        </p:spPr>
        <p:txBody>
          <a:bodyPr>
            <a:normAutofit/>
          </a:bodyPr>
          <a:lstStyle/>
          <a:p>
            <a:r>
              <a:rPr lang="tr-TR" sz="72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  <a:t>HAC HAZIRLIK KURSLARI</a:t>
            </a:r>
            <a:endParaRPr lang="tr-TR" sz="7200" dirty="0"/>
          </a:p>
        </p:txBody>
      </p:sp>
      <p:grpSp>
        <p:nvGrpSpPr>
          <p:cNvPr id="10" name="Grup 9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6" name="Resim 5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497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71730" y="459578"/>
            <a:ext cx="4866314" cy="1325563"/>
          </a:xfrm>
        </p:spPr>
        <p:txBody>
          <a:bodyPr/>
          <a:lstStyle/>
          <a:p>
            <a:pPr algn="ctr"/>
            <a:r>
              <a:rPr lang="tr-TR" b="1" dirty="0" err="1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Mescid</a:t>
            </a:r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-i </a:t>
            </a:r>
            <a:r>
              <a:rPr lang="tr-TR" b="1" dirty="0" err="1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Nebevi’nin</a:t>
            </a:r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 Fazileti</a:t>
            </a:r>
            <a:endParaRPr lang="tr-TR" dirty="0"/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1371255" y="2432834"/>
            <a:ext cx="9990137" cy="3598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r>
              <a:rPr lang="x-none" sz="3600" dirty="0" smtClean="0">
                <a:solidFill>
                  <a:srgbClr val="000000"/>
                </a:solidFill>
                <a:latin typeface="Century Gothic"/>
                <a:cs typeface="Century Gothic"/>
              </a:rPr>
              <a:t>قال رسول الله صلى الله عليه و سلم : صَلَاةٌ فِي مَسْجِدِي هَذَا أَفْضَلُ مِنْ أَلْفِ صَلَاةٍ فِيمَا سِوَاهُ إِلَّا الْمَسْجِدَ الْحَرَامَ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endParaRPr lang="x-none" sz="24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0" indent="0" algn="just">
              <a:buNone/>
            </a:pPr>
            <a:r>
              <a:rPr lang="tr-TR" b="1" dirty="0" smtClean="0">
                <a:solidFill>
                  <a:schemeClr val="tx1">
                    <a:lumMod val="95000"/>
                  </a:schemeClr>
                </a:solidFill>
                <a:latin typeface="Century Gothic"/>
                <a:cs typeface="Century Gothic"/>
              </a:rPr>
              <a:t>“</a:t>
            </a:r>
            <a:r>
              <a:rPr lang="tr-TR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Benim şu mescidimde kılınan bir namaz, </a:t>
            </a:r>
            <a:r>
              <a:rPr lang="tr-TR" b="1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Mescid</a:t>
            </a:r>
            <a:r>
              <a:rPr lang="tr-TR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-i Haram hariç diğer mescitlerde kılınan bin namazdan daha faziletlidir.</a:t>
            </a:r>
            <a:r>
              <a:rPr lang="tr-TR" b="1" dirty="0" smtClean="0">
                <a:solidFill>
                  <a:schemeClr val="tx1">
                    <a:lumMod val="95000"/>
                  </a:schemeClr>
                </a:solidFill>
                <a:latin typeface="Century Gothic"/>
                <a:cs typeface="Century Gothic"/>
              </a:rPr>
              <a:t>” </a:t>
            </a:r>
            <a:r>
              <a:rPr lang="tr-TR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</a:t>
            </a:r>
            <a:r>
              <a:rPr lang="tr-TR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(Buhari, Müslim)</a:t>
            </a:r>
            <a:endParaRPr lang="tr-TR" sz="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0" name="Resim 9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390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357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42322" y="6197184"/>
            <a:ext cx="7190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Mescid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tr-TR" sz="2800" dirty="0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Nebevi’in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Genişletilmesi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2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4746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12192000" cy="5320629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1949646" y="250439"/>
            <a:ext cx="8245753" cy="55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 err="1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Cennetü’l</a:t>
            </a:r>
            <a:r>
              <a:rPr lang="tr-TR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 </a:t>
            </a:r>
            <a:r>
              <a:rPr lang="en-US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–</a:t>
            </a:r>
            <a:r>
              <a:rPr lang="tr-TR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 Baki’</a:t>
            </a:r>
            <a:endParaRPr lang="tr-TR" sz="4800" dirty="0"/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1" y="5992644"/>
            <a:ext cx="11966180" cy="865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Mescid</a:t>
            </a:r>
            <a:r>
              <a:rPr lang="tr-TR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-i </a:t>
            </a:r>
            <a:r>
              <a:rPr lang="tr-TR" sz="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Nebevi’nin</a:t>
            </a:r>
            <a:r>
              <a:rPr lang="tr-TR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hemen yanında bulunan bu kabristanda birçok meşhur sahabe yanında Hz. Peygamberin yakınları da </a:t>
            </a:r>
            <a:r>
              <a:rPr lang="tr-TR" sz="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medfun</a:t>
            </a:r>
            <a:r>
              <a:rPr lang="tr-TR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bulunmaktadır.</a:t>
            </a:r>
            <a:endParaRPr lang="tr-TR" sz="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5954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1949646" y="250439"/>
            <a:ext cx="8245753" cy="55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 err="1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Uhud</a:t>
            </a:r>
            <a:r>
              <a:rPr lang="tr-TR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 Şehitliği</a:t>
            </a:r>
            <a:endParaRPr lang="tr-TR" sz="4800" dirty="0"/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0" y="5766503"/>
            <a:ext cx="11966180" cy="865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000" dirty="0" err="1">
                <a:solidFill>
                  <a:srgbClr val="000000"/>
                </a:solidFill>
                <a:latin typeface="Century Gothic"/>
                <a:cs typeface="Century Gothic"/>
              </a:rPr>
              <a:t>Bursası</a:t>
            </a:r>
            <a:r>
              <a:rPr lang="tr-TR" sz="2000" dirty="0">
                <a:solidFill>
                  <a:srgbClr val="000000"/>
                </a:solidFill>
                <a:latin typeface="Century Gothic"/>
                <a:cs typeface="Century Gothic"/>
              </a:rPr>
              <a:t> Hicretin 3. yılında </a:t>
            </a:r>
            <a:r>
              <a:rPr lang="tr-TR" sz="2000" dirty="0" err="1">
                <a:solidFill>
                  <a:srgbClr val="000000"/>
                </a:solidFill>
                <a:latin typeface="Century Gothic"/>
                <a:cs typeface="Century Gothic"/>
              </a:rPr>
              <a:t>Uhud</a:t>
            </a:r>
            <a:r>
              <a:rPr lang="tr-TR" sz="2000" dirty="0">
                <a:solidFill>
                  <a:srgbClr val="000000"/>
                </a:solidFill>
                <a:latin typeface="Century Gothic"/>
                <a:cs typeface="Century Gothic"/>
              </a:rPr>
              <a:t> savaşının yapıldığı yerdir. </a:t>
            </a:r>
            <a:r>
              <a:rPr lang="tr-TR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Bu savaşta Hz. Hamza ile birlikte 70 sahabe şehit olmuştur. </a:t>
            </a:r>
            <a:r>
              <a:rPr lang="tr-TR" sz="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Uhud</a:t>
            </a:r>
            <a:r>
              <a:rPr lang="tr-TR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dağı </a:t>
            </a:r>
            <a:r>
              <a:rPr lang="tr-TR" sz="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Mescid</a:t>
            </a:r>
            <a:r>
              <a:rPr lang="tr-TR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-i </a:t>
            </a:r>
            <a:r>
              <a:rPr lang="tr-TR" sz="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Nebevi’ye</a:t>
            </a:r>
            <a:r>
              <a:rPr lang="tr-TR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yaklaşık 5 km uzaklıkta bulunmaktadır. </a:t>
            </a:r>
            <a:r>
              <a:rPr lang="tr-TR" sz="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Uhud</a:t>
            </a:r>
            <a:r>
              <a:rPr lang="tr-TR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şehitliği, ‘Bu dağ bizi sever, biz de onu’ dediği </a:t>
            </a:r>
            <a:r>
              <a:rPr lang="tr-TR" sz="2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Uhud</a:t>
            </a:r>
            <a:r>
              <a:rPr lang="tr-TR" sz="2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dağının eteklerinde bulunur.</a:t>
            </a:r>
            <a:endParaRPr lang="tr-TR" sz="2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7" name="İçerik Yer Tutucus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0" b="11570"/>
          <a:stretch>
            <a:fillRect/>
          </a:stretch>
        </p:blipFill>
        <p:spPr>
          <a:xfrm>
            <a:off x="0" y="856048"/>
            <a:ext cx="12192000" cy="4865669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421768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71730" y="459578"/>
            <a:ext cx="486631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HZ. MUHAMMED MUSTAFA EFENDİMİZ (SAS)</a:t>
            </a:r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3388357" y="1756841"/>
            <a:ext cx="48663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dirty="0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1375955" y="1933303"/>
            <a:ext cx="10284823" cy="46242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 smtClean="0">
                <a:latin typeface="Century Gothic"/>
                <a:cs typeface="Century Gothic"/>
              </a:rPr>
              <a:t>20 Nisan 571 yılında Mekke-i </a:t>
            </a:r>
            <a:r>
              <a:rPr lang="tr-TR" sz="2400" dirty="0" err="1" smtClean="0">
                <a:latin typeface="Century Gothic"/>
                <a:cs typeface="Century Gothic"/>
              </a:rPr>
              <a:t>Mükerreme’de</a:t>
            </a:r>
            <a:r>
              <a:rPr lang="tr-TR" sz="2400" dirty="0" smtClean="0">
                <a:latin typeface="Century Gothic"/>
                <a:cs typeface="Century Gothic"/>
              </a:rPr>
              <a:t> doğdu.</a:t>
            </a:r>
          </a:p>
          <a:p>
            <a:r>
              <a:rPr lang="tr-TR" sz="2400" dirty="0" smtClean="0">
                <a:latin typeface="Century Gothic"/>
                <a:cs typeface="Century Gothic"/>
              </a:rPr>
              <a:t>40 yaşında peygamber oldu.</a:t>
            </a:r>
          </a:p>
          <a:p>
            <a:r>
              <a:rPr lang="tr-TR" sz="2400" dirty="0" smtClean="0">
                <a:latin typeface="Century Gothic"/>
                <a:cs typeface="Century Gothic"/>
              </a:rPr>
              <a:t>13 yıl Mekke’de 10 yıl Medine’de olmak üzere toplam 23 yıl peygamberlik yaptı.</a:t>
            </a:r>
          </a:p>
          <a:p>
            <a:r>
              <a:rPr lang="tr-TR" sz="2400" dirty="0" smtClean="0">
                <a:latin typeface="Century Gothic"/>
                <a:cs typeface="Century Gothic"/>
              </a:rPr>
              <a:t>Mekke’deki olumsuz şartlar neticesinde 622 yılında Medine’ye hicret etti.</a:t>
            </a:r>
          </a:p>
          <a:p>
            <a:r>
              <a:rPr lang="tr-TR" sz="2400" dirty="0" smtClean="0">
                <a:latin typeface="Century Gothic"/>
                <a:cs typeface="Century Gothic"/>
              </a:rPr>
              <a:t>8 Haziran 632 yılında Medine’de vefat etti.</a:t>
            </a:r>
          </a:p>
          <a:p>
            <a:r>
              <a:rPr lang="tr-TR" sz="2400" dirty="0" smtClean="0">
                <a:latin typeface="Century Gothic"/>
                <a:cs typeface="Century Gothic"/>
              </a:rPr>
              <a:t>Medine’de bulunan </a:t>
            </a:r>
            <a:r>
              <a:rPr lang="tr-TR" sz="2400" dirty="0" err="1" smtClean="0">
                <a:latin typeface="Century Gothic"/>
                <a:cs typeface="Century Gothic"/>
              </a:rPr>
              <a:t>Mescid</a:t>
            </a:r>
            <a:r>
              <a:rPr lang="tr-TR" sz="2400" dirty="0" smtClean="0">
                <a:latin typeface="Century Gothic"/>
                <a:cs typeface="Century Gothic"/>
              </a:rPr>
              <a:t>-i </a:t>
            </a:r>
            <a:r>
              <a:rPr lang="tr-TR" sz="2400" dirty="0" err="1" smtClean="0">
                <a:latin typeface="Century Gothic"/>
                <a:cs typeface="Century Gothic"/>
              </a:rPr>
              <a:t>Nebevi’de</a:t>
            </a:r>
            <a:r>
              <a:rPr lang="tr-TR" sz="2400" dirty="0" smtClean="0">
                <a:latin typeface="Century Gothic"/>
                <a:cs typeface="Century Gothic"/>
              </a:rPr>
              <a:t> Yeşil Kubbe olarak bilinen yerde </a:t>
            </a:r>
            <a:r>
              <a:rPr lang="tr-TR" sz="2400" dirty="0" err="1" smtClean="0">
                <a:latin typeface="Century Gothic"/>
                <a:cs typeface="Century Gothic"/>
              </a:rPr>
              <a:t>medfundur</a:t>
            </a:r>
            <a:r>
              <a:rPr lang="tr-TR" sz="2400" dirty="0" smtClean="0">
                <a:latin typeface="Century Gothic"/>
                <a:cs typeface="Century Gothic"/>
              </a:rPr>
              <a:t>.</a:t>
            </a:r>
          </a:p>
        </p:txBody>
      </p:sp>
      <p:grpSp>
        <p:nvGrpSpPr>
          <p:cNvPr id="8" name="Grup 7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864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71730" y="459578"/>
            <a:ext cx="4866314" cy="1325563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HZ. PEYGAMBER (SAS)</a:t>
            </a:r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2081349" y="1530418"/>
            <a:ext cx="77582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Efendimizi (</a:t>
            </a:r>
            <a:r>
              <a:rPr lang="tr-TR" b="1" dirty="0" err="1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sas</a:t>
            </a:r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) Sevmek ve Ona İtaat Etmek</a:t>
            </a:r>
            <a:endParaRPr lang="tr-TR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1085818" y="2998690"/>
            <a:ext cx="10670754" cy="2775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r>
              <a:rPr lang="x-none" altLang="tr-TR" sz="3200" dirty="0" smtClean="0">
                <a:latin typeface="Century Gothic"/>
                <a:cs typeface="Century Gothic"/>
              </a:rPr>
              <a:t>             </a:t>
            </a:r>
            <a:r>
              <a:rPr lang="x-none" altLang="tr-TR" sz="3600" dirty="0" smtClean="0">
                <a:latin typeface="Century Gothic"/>
                <a:cs typeface="Century Gothic"/>
              </a:rPr>
              <a:t>قُلْ اِنْ كُنْتُمْ تُحِبُّونَ اللّٰهَ فَاتَّبِعُوني يُحْبِبْكُمُ اللّٰهُ وَيَغْفِرْ لَكُمْ ذُنُوبَكُمْ وَاللّٰهُ غَفُورٌ رَحيمٌ </a:t>
            </a:r>
            <a:endParaRPr lang="tr-TR" altLang="tr-TR" sz="3200" dirty="0" smtClean="0"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n-US" altLang="tr-T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“</a:t>
            </a:r>
            <a:r>
              <a:rPr lang="en-US" altLang="tr-TR" b="1" dirty="0" smtClean="0">
                <a:latin typeface="Century Gothic"/>
                <a:cs typeface="Century Gothic"/>
              </a:rPr>
              <a:t>De </a:t>
            </a:r>
            <a:r>
              <a:rPr lang="en-US" altLang="tr-TR" b="1" dirty="0" err="1" smtClean="0">
                <a:latin typeface="Century Gothic"/>
                <a:cs typeface="Century Gothic"/>
              </a:rPr>
              <a:t>ki</a:t>
            </a:r>
            <a:r>
              <a:rPr lang="en-US" altLang="tr-TR" b="1" dirty="0" smtClean="0">
                <a:latin typeface="Century Gothic"/>
                <a:cs typeface="Century Gothic"/>
              </a:rPr>
              <a:t>: </a:t>
            </a:r>
            <a:r>
              <a:rPr lang="en-US" altLang="tr-TR" b="1" dirty="0" err="1" smtClean="0">
                <a:latin typeface="Century Gothic"/>
                <a:cs typeface="Century Gothic"/>
              </a:rPr>
              <a:t>Allah’ı</a:t>
            </a:r>
            <a:r>
              <a:rPr lang="en-US" altLang="tr-TR" b="1" dirty="0" smtClean="0">
                <a:latin typeface="Century Gothic"/>
                <a:cs typeface="Century Gothic"/>
              </a:rPr>
              <a:t> </a:t>
            </a:r>
            <a:r>
              <a:rPr lang="en-US" altLang="tr-TR" b="1" dirty="0" err="1" smtClean="0">
                <a:latin typeface="Century Gothic"/>
                <a:cs typeface="Century Gothic"/>
              </a:rPr>
              <a:t>seviyorsanız</a:t>
            </a:r>
            <a:r>
              <a:rPr lang="en-US" altLang="tr-TR" b="1" dirty="0" smtClean="0">
                <a:latin typeface="Century Gothic"/>
                <a:cs typeface="Century Gothic"/>
              </a:rPr>
              <a:t> </a:t>
            </a:r>
            <a:r>
              <a:rPr lang="en-US" altLang="tr-TR" b="1" dirty="0" err="1" smtClean="0">
                <a:latin typeface="Century Gothic"/>
                <a:cs typeface="Century Gothic"/>
              </a:rPr>
              <a:t>bana</a:t>
            </a:r>
            <a:r>
              <a:rPr lang="en-US" altLang="tr-TR" b="1" dirty="0" smtClean="0">
                <a:latin typeface="Century Gothic"/>
                <a:cs typeface="Century Gothic"/>
              </a:rPr>
              <a:t> </a:t>
            </a:r>
            <a:r>
              <a:rPr lang="en-US" altLang="tr-TR" b="1" dirty="0" err="1" smtClean="0">
                <a:latin typeface="Century Gothic"/>
                <a:cs typeface="Century Gothic"/>
              </a:rPr>
              <a:t>uyun</a:t>
            </a:r>
            <a:r>
              <a:rPr lang="en-US" altLang="tr-TR" b="1" dirty="0" smtClean="0">
                <a:latin typeface="Century Gothic"/>
                <a:cs typeface="Century Gothic"/>
              </a:rPr>
              <a:t> </a:t>
            </a:r>
            <a:r>
              <a:rPr lang="en-US" altLang="tr-TR" b="1" dirty="0" err="1" smtClean="0">
                <a:latin typeface="Century Gothic"/>
                <a:cs typeface="Century Gothic"/>
              </a:rPr>
              <a:t>ki</a:t>
            </a:r>
            <a:r>
              <a:rPr lang="en-US" altLang="tr-TR" b="1" dirty="0" smtClean="0">
                <a:latin typeface="Century Gothic"/>
                <a:cs typeface="Century Gothic"/>
              </a:rPr>
              <a:t> Allah da </a:t>
            </a:r>
            <a:r>
              <a:rPr lang="en-US" altLang="tr-TR" b="1" dirty="0" err="1" smtClean="0">
                <a:latin typeface="Century Gothic"/>
                <a:cs typeface="Century Gothic"/>
              </a:rPr>
              <a:t>sizi</a:t>
            </a:r>
            <a:r>
              <a:rPr lang="en-US" altLang="tr-TR" b="1" dirty="0" smtClean="0">
                <a:latin typeface="Century Gothic"/>
                <a:cs typeface="Century Gothic"/>
              </a:rPr>
              <a:t> </a:t>
            </a:r>
            <a:r>
              <a:rPr lang="en-US" altLang="tr-TR" b="1" dirty="0" err="1" smtClean="0">
                <a:latin typeface="Century Gothic"/>
                <a:cs typeface="Century Gothic"/>
              </a:rPr>
              <a:t>sevsin</a:t>
            </a:r>
            <a:r>
              <a:rPr lang="en-US" altLang="tr-TR" b="1" dirty="0" smtClean="0">
                <a:latin typeface="Century Gothic"/>
                <a:cs typeface="Century Gothic"/>
              </a:rPr>
              <a:t> </a:t>
            </a:r>
            <a:r>
              <a:rPr lang="en-US" altLang="tr-TR" b="1" dirty="0" err="1" smtClean="0">
                <a:latin typeface="Century Gothic"/>
                <a:cs typeface="Century Gothic"/>
              </a:rPr>
              <a:t>ve</a:t>
            </a:r>
            <a:r>
              <a:rPr lang="en-US" altLang="tr-TR" b="1" dirty="0" smtClean="0">
                <a:latin typeface="Century Gothic"/>
                <a:cs typeface="Century Gothic"/>
              </a:rPr>
              <a:t> </a:t>
            </a:r>
            <a:r>
              <a:rPr lang="en-US" altLang="tr-TR" b="1" dirty="0" err="1" smtClean="0">
                <a:latin typeface="Century Gothic"/>
                <a:cs typeface="Century Gothic"/>
              </a:rPr>
              <a:t>günahlarınızı</a:t>
            </a:r>
            <a:r>
              <a:rPr lang="en-US" altLang="tr-TR" b="1" dirty="0" smtClean="0">
                <a:latin typeface="Century Gothic"/>
                <a:cs typeface="Century Gothic"/>
              </a:rPr>
              <a:t> </a:t>
            </a:r>
            <a:r>
              <a:rPr lang="en-US" altLang="tr-TR" b="1" dirty="0" err="1" smtClean="0">
                <a:latin typeface="Century Gothic"/>
                <a:cs typeface="Century Gothic"/>
              </a:rPr>
              <a:t>bağışlasın</a:t>
            </a:r>
            <a:r>
              <a:rPr lang="en-US" altLang="tr-TR" b="1" dirty="0" smtClean="0">
                <a:latin typeface="Century Gothic"/>
                <a:cs typeface="Century Gothic"/>
              </a:rPr>
              <a:t>”</a:t>
            </a:r>
            <a:r>
              <a:rPr lang="tr-TR" altLang="tr-TR" sz="3200" b="1" dirty="0" smtClean="0">
                <a:latin typeface="Century Gothic"/>
                <a:cs typeface="Century Gothic"/>
              </a:rPr>
              <a:t> </a:t>
            </a:r>
            <a:r>
              <a:rPr lang="en-US" altLang="tr-TR" sz="1800" dirty="0" smtClean="0">
                <a:latin typeface="Century Gothic"/>
                <a:cs typeface="Century Gothic"/>
              </a:rPr>
              <a:t>(</a:t>
            </a:r>
            <a:r>
              <a:rPr lang="en-US" altLang="tr-TR" sz="1800" dirty="0" err="1" smtClean="0">
                <a:latin typeface="Century Gothic"/>
                <a:cs typeface="Century Gothic"/>
              </a:rPr>
              <a:t>Âl-i</a:t>
            </a:r>
            <a:r>
              <a:rPr lang="en-US" altLang="tr-TR" sz="1800" dirty="0" smtClean="0">
                <a:latin typeface="Century Gothic"/>
                <a:cs typeface="Century Gothic"/>
              </a:rPr>
              <a:t> </a:t>
            </a:r>
            <a:r>
              <a:rPr lang="en-US" altLang="tr-TR" sz="1800" dirty="0" err="1" smtClean="0">
                <a:latin typeface="Century Gothic"/>
                <a:cs typeface="Century Gothic"/>
              </a:rPr>
              <a:t>İmrân</a:t>
            </a:r>
            <a:r>
              <a:rPr lang="en-US" altLang="tr-TR" sz="1800" dirty="0" smtClean="0">
                <a:latin typeface="Century Gothic"/>
                <a:cs typeface="Century Gothic"/>
              </a:rPr>
              <a:t> 3/31)</a:t>
            </a:r>
            <a:r>
              <a:rPr lang="en-US" altLang="tr-TR" sz="2400" dirty="0" smtClean="0">
                <a:latin typeface="Century Gothic"/>
                <a:cs typeface="Century Gothic"/>
              </a:rPr>
              <a:t> </a:t>
            </a:r>
            <a:endParaRPr lang="tr-TR" altLang="tr-TR" sz="2400" dirty="0" smtClean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tr-TR" altLang="tr-TR" sz="3200" dirty="0" smtClean="0">
              <a:latin typeface="Century Gothic"/>
              <a:cs typeface="Century Gothic"/>
            </a:endParaRPr>
          </a:p>
          <a:p>
            <a:endParaRPr lang="tr-TR" dirty="0">
              <a:latin typeface="Century Gothic"/>
              <a:cs typeface="Century Gothic"/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697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71730" y="459578"/>
            <a:ext cx="4866314" cy="1325563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HZ. PEYGAMBER (SAS)</a:t>
            </a:r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863635" y="1364956"/>
            <a:ext cx="79237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Efendimizi (</a:t>
            </a:r>
            <a:r>
              <a:rPr lang="tr-TR" b="1" dirty="0" err="1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sas</a:t>
            </a:r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) Sevmek ve Ona İtaat Etmek</a:t>
            </a:r>
            <a:endParaRPr lang="tr-TR" dirty="0"/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907685" y="2916543"/>
            <a:ext cx="10308955" cy="24090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Clr>
                <a:srgbClr val="A53010"/>
              </a:buClr>
              <a:buFont typeface="Arial" panose="020B0604020202020204" pitchFamily="34" charset="0"/>
              <a:buNone/>
            </a:pPr>
            <a:r>
              <a:rPr lang="x-none" sz="4400" dirty="0" smtClean="0">
                <a:latin typeface="Century Gothic"/>
                <a:cs typeface="Century Gothic"/>
              </a:rPr>
              <a:t>   لاَ يُؤْمِنُ أَحَدُكُمْ، حَتَّى أَكُونَ أَحَبَّ إِلَيْهِ مِنْ وَالِدِهِ وَوَلَدِهِ وَالنَّاسِ أَجْمَعِينَ</a:t>
            </a:r>
            <a:endParaRPr lang="x-none" altLang="tr-TR" sz="30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Century Gothic"/>
            </a:endParaRPr>
          </a:p>
          <a:p>
            <a:pPr marL="0" indent="0">
              <a:buClr>
                <a:srgbClr val="A53010"/>
              </a:buClr>
              <a:buFont typeface="Arial" panose="020B0604020202020204" pitchFamily="34" charset="0"/>
              <a:buNone/>
            </a:pPr>
            <a:r>
              <a:rPr lang="en-US" altLang="tr-TR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“</a:t>
            </a:r>
            <a:r>
              <a:rPr lang="en-US" altLang="tr-TR" sz="3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Sizden</a:t>
            </a:r>
            <a:r>
              <a:rPr lang="en-US" altLang="tr-TR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n-US" altLang="tr-TR" sz="3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hiçbiriniz</a:t>
            </a:r>
            <a:r>
              <a:rPr lang="en-US" altLang="tr-TR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n-US" altLang="tr-TR" sz="3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beni</a:t>
            </a:r>
            <a:r>
              <a:rPr lang="tr-TR" altLang="tr-TR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 anne-</a:t>
            </a:r>
            <a:r>
              <a:rPr lang="en-US" altLang="tr-TR" sz="3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babasından</a:t>
            </a:r>
            <a:r>
              <a:rPr lang="en-US" altLang="tr-TR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, </a:t>
            </a:r>
            <a:r>
              <a:rPr lang="en-US" altLang="tr-TR" sz="3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evlâdından</a:t>
            </a:r>
            <a:r>
              <a:rPr lang="en-US" altLang="tr-TR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n-US" altLang="tr-TR" sz="3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ve</a:t>
            </a:r>
            <a:r>
              <a:rPr lang="en-US" altLang="tr-TR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n-US" altLang="tr-TR" sz="3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bütün</a:t>
            </a:r>
            <a:r>
              <a:rPr lang="en-US" altLang="tr-TR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n-US" altLang="tr-TR" sz="3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insanlardan</a:t>
            </a:r>
            <a:r>
              <a:rPr lang="en-US" altLang="tr-TR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n-US" altLang="tr-TR" sz="3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daha</a:t>
            </a:r>
            <a:r>
              <a:rPr lang="en-US" altLang="tr-TR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n-US" altLang="tr-TR" sz="3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çok</a:t>
            </a:r>
            <a:r>
              <a:rPr lang="en-US" altLang="tr-TR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n-US" altLang="tr-TR" sz="3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sevmedikçe</a:t>
            </a:r>
            <a:r>
              <a:rPr lang="en-US" altLang="tr-TR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n-US" altLang="tr-TR" sz="3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iman</a:t>
            </a:r>
            <a:r>
              <a:rPr lang="en-US" altLang="tr-TR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n-US" altLang="tr-TR" sz="3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etmiş</a:t>
            </a:r>
            <a:r>
              <a:rPr lang="en-US" altLang="tr-TR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en-US" altLang="tr-TR" sz="30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olamaz</a:t>
            </a:r>
            <a:r>
              <a:rPr lang="tr-TR" altLang="tr-TR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.</a:t>
            </a:r>
            <a:r>
              <a:rPr lang="en-US" altLang="tr-TR" sz="3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” </a:t>
            </a:r>
            <a:r>
              <a:rPr lang="tr-TR" altLang="tr-TR" sz="1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(</a:t>
            </a:r>
            <a:r>
              <a:rPr lang="en-US" altLang="tr-TR" sz="19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Buhârî</a:t>
            </a:r>
            <a:r>
              <a:rPr lang="en-US" altLang="tr-TR" sz="1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, </a:t>
            </a:r>
            <a:r>
              <a:rPr lang="en-US" altLang="tr-TR" sz="19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Müslim</a:t>
            </a:r>
            <a:r>
              <a:rPr lang="en-US" altLang="tr-TR" sz="1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)</a:t>
            </a:r>
            <a:r>
              <a:rPr lang="en-US" altLang="tr-TR" sz="2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 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endParaRPr lang="tr-TR" dirty="0">
              <a:latin typeface="Century Gothic"/>
              <a:cs typeface="Century Gothic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729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826216" y="227027"/>
            <a:ext cx="4866314" cy="1325563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HZ. PEYGAMBER (SAS)</a:t>
            </a:r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903499" y="876064"/>
            <a:ext cx="8245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Efendimizi (</a:t>
            </a:r>
            <a:r>
              <a:rPr lang="tr-TR" b="1" dirty="0" err="1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sas</a:t>
            </a:r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) Sevmek ve Ona İtaat Etmek</a:t>
            </a:r>
            <a:endParaRPr lang="tr-TR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1041954" y="1539129"/>
            <a:ext cx="10462069" cy="496182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  <a:defRPr/>
            </a:pPr>
            <a:endParaRPr lang="tr-TR" sz="4000" dirty="0" smtClean="0">
              <a:latin typeface="Century Gothic"/>
              <a:cs typeface="Century Gothic"/>
            </a:endParaRPr>
          </a:p>
          <a:p>
            <a:pPr marL="0" indent="0" algn="r">
              <a:lnSpc>
                <a:spcPct val="170000"/>
              </a:lnSpc>
              <a:buFont typeface="Arial" panose="020B0604020202020204" pitchFamily="34" charset="0"/>
              <a:buNone/>
              <a:defRPr/>
            </a:pPr>
            <a:r>
              <a:rPr lang="ar-AE" sz="7000" dirty="0" smtClean="0">
                <a:latin typeface="Century Gothic"/>
                <a:cs typeface="Century Gothic"/>
              </a:rPr>
              <a:t>عن أَنس رضي اللَّه عنه أَن أَعرابياً قال لرسول اللَّه صَلّى اللهُ عَلَيْهِ وسَلَّم : مَتَى السَّاعَةُ ؟ قال رسولُ اللَّه صَلّى اللهُ عَلَيْهِ وسَلَّم : « مَا أَعْدَدْتَ لَهَا ؟ » قال : حُب اللَّهِ ورسولِه قال : « أَنْتَ مَعَ مَنْ أَحْبَبْتَ » </a:t>
            </a:r>
            <a:endParaRPr lang="tr-TR" sz="5100" dirty="0" smtClean="0">
              <a:latin typeface="Century Gothic"/>
              <a:cs typeface="Century Gothic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5800" dirty="0" smtClean="0">
                <a:latin typeface="Century Gothic"/>
                <a:cs typeface="Century Gothic"/>
              </a:rPr>
              <a:t>Enes (</a:t>
            </a:r>
            <a:r>
              <a:rPr lang="tr-TR" sz="5800" dirty="0" err="1" smtClean="0">
                <a:latin typeface="Century Gothic"/>
                <a:cs typeface="Century Gothic"/>
              </a:rPr>
              <a:t>r.a</a:t>
            </a:r>
            <a:r>
              <a:rPr lang="tr-TR" sz="5800" dirty="0" smtClean="0">
                <a:latin typeface="Century Gothic"/>
                <a:cs typeface="Century Gothic"/>
              </a:rPr>
              <a:t>)’den şöyle dediği rivayet olunmuştur: 	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5800" dirty="0" smtClean="0">
                <a:latin typeface="Century Gothic"/>
                <a:cs typeface="Century Gothic"/>
              </a:rPr>
              <a:t>Bir bedevi </a:t>
            </a:r>
            <a:r>
              <a:rPr lang="tr-TR" sz="5800" dirty="0" err="1" smtClean="0">
                <a:latin typeface="Century Gothic"/>
                <a:cs typeface="Century Gothic"/>
              </a:rPr>
              <a:t>Resûlullah’a</a:t>
            </a:r>
            <a:r>
              <a:rPr lang="tr-TR" sz="5800" i="1" dirty="0" smtClean="0">
                <a:latin typeface="Century Gothic"/>
                <a:cs typeface="Century Gothic"/>
              </a:rPr>
              <a:t> </a:t>
            </a:r>
            <a:r>
              <a:rPr lang="tr-TR" sz="5800" dirty="0" smtClean="0">
                <a:latin typeface="Century Gothic"/>
                <a:cs typeface="Century Gothic"/>
              </a:rPr>
              <a:t>(</a:t>
            </a:r>
            <a:r>
              <a:rPr lang="tr-TR" sz="5800" dirty="0" err="1" smtClean="0">
                <a:latin typeface="Century Gothic"/>
                <a:cs typeface="Century Gothic"/>
              </a:rPr>
              <a:t>s.a.s</a:t>
            </a:r>
            <a:r>
              <a:rPr lang="tr-TR" sz="5800" dirty="0" smtClean="0">
                <a:latin typeface="Century Gothic"/>
                <a:cs typeface="Century Gothic"/>
              </a:rPr>
              <a:t>): </a:t>
            </a:r>
            <a:r>
              <a:rPr lang="tr-TR" sz="5800" b="1" dirty="0" smtClean="0">
                <a:latin typeface="Century Gothic"/>
                <a:cs typeface="Century Gothic"/>
              </a:rPr>
              <a:t>Kıyamet ne zaman kopacak</a:t>
            </a:r>
            <a:r>
              <a:rPr lang="tr-TR" sz="5800" dirty="0" smtClean="0">
                <a:latin typeface="Century Gothic"/>
                <a:cs typeface="Century Gothic"/>
              </a:rPr>
              <a:t>? diye sordu.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tr-TR" sz="5800" dirty="0" smtClean="0">
                <a:latin typeface="Century Gothic"/>
                <a:cs typeface="Century Gothic"/>
              </a:rPr>
              <a:t>Efendimiz (</a:t>
            </a:r>
            <a:r>
              <a:rPr lang="tr-TR" sz="5800" dirty="0" err="1" smtClean="0">
                <a:latin typeface="Century Gothic"/>
                <a:cs typeface="Century Gothic"/>
              </a:rPr>
              <a:t>s.a.s</a:t>
            </a:r>
            <a:r>
              <a:rPr lang="tr-TR" sz="5800" dirty="0" smtClean="0">
                <a:latin typeface="Century Gothic"/>
                <a:cs typeface="Century Gothic"/>
              </a:rPr>
              <a:t>):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tr-TR" sz="5800" dirty="0" smtClean="0">
                <a:latin typeface="Century Gothic"/>
                <a:cs typeface="Century Gothic"/>
              </a:rPr>
              <a:t>“</a:t>
            </a:r>
            <a:r>
              <a:rPr lang="tr-TR" sz="5800" b="1" dirty="0" smtClean="0">
                <a:latin typeface="Century Gothic"/>
                <a:cs typeface="Century Gothic"/>
              </a:rPr>
              <a:t>Kıyamet için ne hazırladın</a:t>
            </a:r>
            <a:r>
              <a:rPr lang="tr-TR" sz="5800" dirty="0" smtClean="0">
                <a:latin typeface="Century Gothic"/>
                <a:cs typeface="Century Gothic"/>
              </a:rPr>
              <a:t>?” buyurdu.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tr-TR" sz="5800" b="1" dirty="0" smtClean="0">
                <a:latin typeface="Century Gothic"/>
                <a:cs typeface="Century Gothic"/>
              </a:rPr>
              <a:t>Allah ve </a:t>
            </a:r>
            <a:r>
              <a:rPr lang="tr-TR" sz="5800" b="1" dirty="0" err="1" smtClean="0">
                <a:latin typeface="Century Gothic"/>
                <a:cs typeface="Century Gothic"/>
              </a:rPr>
              <a:t>Resûlünün</a:t>
            </a:r>
            <a:r>
              <a:rPr lang="tr-TR" sz="5800" b="1" dirty="0" smtClean="0">
                <a:latin typeface="Century Gothic"/>
                <a:cs typeface="Century Gothic"/>
              </a:rPr>
              <a:t> sevgisini</a:t>
            </a:r>
            <a:r>
              <a:rPr lang="tr-TR" sz="5800" dirty="0" smtClean="0">
                <a:latin typeface="Century Gothic"/>
                <a:cs typeface="Century Gothic"/>
              </a:rPr>
              <a:t>, diye cevap verdi. Bunun üzerine Efendimiz (</a:t>
            </a:r>
            <a:r>
              <a:rPr lang="tr-TR" sz="5800" dirty="0" err="1" smtClean="0">
                <a:latin typeface="Century Gothic"/>
                <a:cs typeface="Century Gothic"/>
              </a:rPr>
              <a:t>s.a.s</a:t>
            </a:r>
            <a:r>
              <a:rPr lang="tr-TR" sz="5800" dirty="0" smtClean="0">
                <a:latin typeface="Century Gothic"/>
                <a:cs typeface="Century Gothic"/>
              </a:rPr>
              <a:t>):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tr-TR" sz="5800" b="1" dirty="0" smtClean="0">
                <a:latin typeface="Century Gothic"/>
                <a:cs typeface="Century Gothic"/>
              </a:rPr>
              <a:t>“O halde sen, sevdiğin ile berabersin” buyurdu.</a:t>
            </a:r>
            <a:r>
              <a:rPr lang="x-none" sz="4400" b="1" dirty="0" smtClean="0">
                <a:latin typeface="Century Gothic"/>
                <a:cs typeface="Century Gothic"/>
              </a:rPr>
              <a:t> </a:t>
            </a:r>
            <a:r>
              <a:rPr lang="tr-TR" sz="4400" dirty="0" smtClean="0">
                <a:latin typeface="Century Gothic"/>
                <a:cs typeface="Century Gothic"/>
              </a:rPr>
              <a:t>(</a:t>
            </a:r>
            <a:r>
              <a:rPr lang="tr-TR" sz="4400" dirty="0" err="1" smtClean="0">
                <a:latin typeface="Century Gothic"/>
                <a:cs typeface="Century Gothic"/>
              </a:rPr>
              <a:t>Buhârî</a:t>
            </a:r>
            <a:r>
              <a:rPr lang="tr-TR" sz="4400" dirty="0" smtClean="0">
                <a:latin typeface="Century Gothic"/>
                <a:cs typeface="Century Gothic"/>
              </a:rPr>
              <a:t>).</a:t>
            </a:r>
          </a:p>
          <a:p>
            <a:pPr>
              <a:defRPr/>
            </a:pPr>
            <a:endParaRPr lang="tr-TR" dirty="0">
              <a:latin typeface="Century Gothic"/>
              <a:cs typeface="Century Gothic"/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217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76400" y="1345655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Medine’de Olmanın Adabı</a:t>
            </a:r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949646" y="702814"/>
            <a:ext cx="8245753" cy="55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EDEB YA HU...</a:t>
            </a:r>
            <a:endParaRPr lang="tr-TR" sz="4800" dirty="0"/>
          </a:p>
        </p:txBody>
      </p:sp>
      <p:sp>
        <p:nvSpPr>
          <p:cNvPr id="8" name="Rectangle 7"/>
          <p:cNvSpPr/>
          <p:nvPr/>
        </p:nvSpPr>
        <p:spPr>
          <a:xfrm>
            <a:off x="375621" y="2136339"/>
            <a:ext cx="11608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1308402" y="2196588"/>
            <a:ext cx="10080433" cy="3989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x-none" sz="2000" dirty="0" smtClean="0">
              <a:latin typeface="Century Gothic"/>
              <a:cs typeface="Century Gothic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x-none" sz="3200" dirty="0" smtClean="0">
                <a:solidFill>
                  <a:srgbClr val="000000"/>
                </a:solidFill>
                <a:latin typeface="Century Gothic"/>
                <a:cs typeface="Century Gothic"/>
              </a:rPr>
              <a:t>يَا أَيُّهَا الَّذِينَ آمَنُوا لَا تَرْفَعُوا أَصْوَاتَكُمْ فَوْقَ صَوْتِ النَّبِيِّ وَلَا تَجْهَرُوا لَهُ بِالْقَوْلِ كَجَهْرِ بَعْضِكُمْ لِبَعْضٍ أَنْ تَحْبَطَ أَعْمَالُكُمْ وَأَنْتُمْ لَا تَشْعُرُونَ</a:t>
            </a:r>
            <a:endParaRPr lang="x-none" sz="2000" dirty="0" smtClean="0">
              <a:latin typeface="Century Gothic"/>
              <a:cs typeface="Century Gothic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x-none" sz="1000" dirty="0" smtClean="0">
              <a:latin typeface="Century Gothic"/>
              <a:cs typeface="Century Gothic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2400" b="1" dirty="0" smtClean="0">
                <a:latin typeface="Century Gothic"/>
                <a:cs typeface="Century Gothic"/>
              </a:rPr>
              <a:t>Ey iman edenler! Seslerinizi, Peygamber’in sesinin üstüne yükseltmeyin. Birbirinize bağırdığınız gibi, Peygamber’e yüksek sesle bağırmayın, yoksa siz farkına varmadan işledikleriniz boşa gider. </a:t>
            </a:r>
            <a:r>
              <a:rPr lang="tr-TR" sz="1800" dirty="0" smtClean="0">
                <a:latin typeface="Century Gothic"/>
                <a:cs typeface="Century Gothic"/>
              </a:rPr>
              <a:t>(</a:t>
            </a:r>
            <a:r>
              <a:rPr lang="tr-TR" sz="1800" dirty="0" err="1" smtClean="0">
                <a:latin typeface="Century Gothic"/>
                <a:cs typeface="Century Gothic"/>
              </a:rPr>
              <a:t>Hucurat</a:t>
            </a:r>
            <a:r>
              <a:rPr lang="tr-TR" sz="1800" dirty="0" smtClean="0">
                <a:latin typeface="Century Gothic"/>
                <a:cs typeface="Century Gothic"/>
              </a:rPr>
              <a:t>, 2) </a:t>
            </a:r>
          </a:p>
          <a:p>
            <a:endParaRPr lang="tr-TR" dirty="0">
              <a:latin typeface="Century Gothic"/>
              <a:cs typeface="Century Gothic"/>
            </a:endParaRPr>
          </a:p>
        </p:txBody>
      </p:sp>
      <p:grpSp>
        <p:nvGrpSpPr>
          <p:cNvPr id="10" name="Grup 9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2" name="Resim 11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474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108213" y="129848"/>
            <a:ext cx="7975574" cy="1638443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  <a:t>T.C.</a:t>
            </a:r>
            <a:b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</a:br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  <a:t>BAŞBAKANLIK</a:t>
            </a:r>
            <a:b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</a:br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  <a:t>DİYANET İŞLERİ BAŞKANLIĞI</a:t>
            </a:r>
            <a:endParaRPr lang="tr-TR" sz="40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92154" y="1664321"/>
            <a:ext cx="11207691" cy="1238933"/>
          </a:xfrm>
        </p:spPr>
        <p:txBody>
          <a:bodyPr>
            <a:noAutofit/>
          </a:bodyPr>
          <a:lstStyle/>
          <a:p>
            <a:r>
              <a:rPr lang="tr-TR" sz="4400" b="1" dirty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  <a:t>7</a:t>
            </a:r>
            <a:r>
              <a:rPr lang="tr-TR" sz="4400" b="1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  <a:t>. </a:t>
            </a:r>
            <a:r>
              <a:rPr lang="tr-TR" sz="44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  <a:t>DERS</a:t>
            </a:r>
          </a:p>
          <a:p>
            <a:r>
              <a:rPr lang="tr-TR" sz="4400" b="1" dirty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  <a:t>PEYGAMBER EFENDİMİZ (</a:t>
            </a:r>
            <a:r>
              <a:rPr lang="tr-TR" sz="4400" b="1" dirty="0" err="1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  <a:t>s.a.s</a:t>
            </a:r>
            <a:r>
              <a:rPr lang="tr-TR" sz="4400" b="1" dirty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  <a:t>)</a:t>
            </a:r>
            <a:br>
              <a:rPr lang="tr-TR" sz="4400" b="1" dirty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</a:br>
            <a:r>
              <a:rPr lang="tr-TR" sz="4400" b="1" dirty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  <a:cs typeface="Consolas" panose="020B0609020204030204" pitchFamily="49" charset="0"/>
              </a:rPr>
              <a:t>MESCİD-İ NEBEVİ ve MEDİNE-İ MÜNEVVERE</a:t>
            </a:r>
            <a:endParaRPr lang="tr-TR" sz="4400" dirty="0"/>
          </a:p>
        </p:txBody>
      </p:sp>
      <p:grpSp>
        <p:nvGrpSpPr>
          <p:cNvPr id="7" name="Grup 6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8" name="Resim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9" name="Resim 8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588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66312" y="1286661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Medine’de Olmanın Adabı</a:t>
            </a:r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949646" y="250439"/>
            <a:ext cx="8245753" cy="55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EDEB YA HU...</a:t>
            </a:r>
            <a:endParaRPr lang="tr-TR" sz="4800" dirty="0"/>
          </a:p>
        </p:txBody>
      </p:sp>
      <p:sp>
        <p:nvSpPr>
          <p:cNvPr id="8" name="Rectangle 7"/>
          <p:cNvSpPr/>
          <p:nvPr/>
        </p:nvSpPr>
        <p:spPr>
          <a:xfrm>
            <a:off x="375621" y="2136339"/>
            <a:ext cx="11608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99784" y="2975641"/>
            <a:ext cx="818044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tr-TR" sz="2400" dirty="0">
                <a:latin typeface="Century Gothic" panose="020B0502020202020204" pitchFamily="34" charset="0"/>
              </a:rPr>
              <a:t>Burada (Medine-i </a:t>
            </a:r>
            <a:r>
              <a:rPr lang="tr-TR" sz="2400" dirty="0" err="1">
                <a:latin typeface="Century Gothic" panose="020B0502020202020204" pitchFamily="34" charset="0"/>
              </a:rPr>
              <a:t>Münevvere’de</a:t>
            </a:r>
            <a:r>
              <a:rPr lang="tr-TR" sz="2400" dirty="0">
                <a:latin typeface="Century Gothic" panose="020B0502020202020204" pitchFamily="34" charset="0"/>
              </a:rPr>
              <a:t>) herkes edeple gezsin, herkese </a:t>
            </a:r>
            <a:r>
              <a:rPr lang="tr-TR" sz="2400" dirty="0" err="1">
                <a:latin typeface="Century Gothic" panose="020B0502020202020204" pitchFamily="34" charset="0"/>
              </a:rPr>
              <a:t>hüsn</a:t>
            </a:r>
            <a:r>
              <a:rPr lang="tr-TR" sz="2400" dirty="0">
                <a:latin typeface="Century Gothic" panose="020B0502020202020204" pitchFamily="34" charset="0"/>
              </a:rPr>
              <a:t>-ü zan etsin diye, böyle bir hal var. Hiç belli olmaz. İşçidir, tamircidir, hamaldır; ama Allah’ın veli kuludur.  Aman yavrum, burada kimseye kusur bulma, kendi kusurunu gör. Her gördüğünü Hızır bil, her geceyi Kadir bil oğlum..!</a:t>
            </a:r>
            <a:r>
              <a:rPr lang="tr-TR" sz="1600" dirty="0">
                <a:latin typeface="Century Gothic" panose="020B0502020202020204" pitchFamily="34" charset="0"/>
              </a:rPr>
              <a:t>» 								(Konyalı </a:t>
            </a:r>
            <a:r>
              <a:rPr lang="tr-TR" sz="1600" dirty="0" err="1">
                <a:latin typeface="Century Gothic" panose="020B0502020202020204" pitchFamily="34" charset="0"/>
              </a:rPr>
              <a:t>Hacıveyiszade</a:t>
            </a:r>
            <a:r>
              <a:rPr lang="tr-TR" sz="1600" dirty="0">
                <a:latin typeface="Century Gothic" panose="020B0502020202020204" pitchFamily="34" charset="0"/>
              </a:rPr>
              <a:t>)</a:t>
            </a:r>
          </a:p>
          <a:p>
            <a:endParaRPr lang="tr-TR" sz="2400" dirty="0">
              <a:latin typeface="Century Gothic" panose="020B0502020202020204" pitchFamily="34" charset="0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32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65875" y="1029836"/>
            <a:ext cx="5427936" cy="1010129"/>
          </a:xfrm>
        </p:spPr>
        <p:txBody>
          <a:bodyPr>
            <a:normAutofit/>
          </a:bodyPr>
          <a:lstStyle/>
          <a:p>
            <a:r>
              <a:rPr lang="tr-TR" sz="3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Medine’de Olmanın Adabı</a:t>
            </a:r>
            <a:endParaRPr lang="tr-TR" sz="3800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949646" y="250439"/>
            <a:ext cx="8245753" cy="55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EDEB YA HU...</a:t>
            </a:r>
            <a:endParaRPr lang="tr-TR" sz="4800" dirty="0"/>
          </a:p>
        </p:txBody>
      </p:sp>
      <p:sp>
        <p:nvSpPr>
          <p:cNvPr id="8" name="Rectangle 7"/>
          <p:cNvSpPr/>
          <p:nvPr/>
        </p:nvSpPr>
        <p:spPr>
          <a:xfrm>
            <a:off x="375621" y="2136339"/>
            <a:ext cx="11608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3524389" y="1943592"/>
            <a:ext cx="5310909" cy="1904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A53010"/>
              </a:buClr>
              <a:buFont typeface="Arial" panose="020B0604020202020204" pitchFamily="34" charset="0"/>
              <a:buNone/>
            </a:pPr>
            <a:r>
              <a:rPr lang="tr-TR" sz="2000" dirty="0" smtClean="0"/>
              <a:t>Sakın terk-i edepten </a:t>
            </a:r>
            <a:r>
              <a:rPr lang="tr-TR" sz="2000" dirty="0" err="1" smtClean="0"/>
              <a:t>kûy</a:t>
            </a:r>
            <a:r>
              <a:rPr lang="tr-TR" sz="2000" dirty="0" smtClean="0"/>
              <a:t>-i </a:t>
            </a:r>
            <a:r>
              <a:rPr lang="tr-TR" sz="2000" dirty="0" err="1" smtClean="0"/>
              <a:t>mahbûb</a:t>
            </a:r>
            <a:r>
              <a:rPr lang="tr-TR" sz="2000" dirty="0" smtClean="0"/>
              <a:t>-i </a:t>
            </a:r>
            <a:r>
              <a:rPr lang="tr-TR" sz="2000" dirty="0" err="1" smtClean="0"/>
              <a:t>hüdadır</a:t>
            </a:r>
            <a:r>
              <a:rPr lang="tr-TR" sz="2000" dirty="0" smtClean="0"/>
              <a:t> bu,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53010"/>
              </a:buClr>
              <a:buFont typeface="Arial" panose="020B0604020202020204" pitchFamily="34" charset="0"/>
              <a:buNone/>
            </a:pPr>
            <a:r>
              <a:rPr lang="tr-TR" sz="2000" dirty="0" err="1" smtClean="0"/>
              <a:t>Nazargâh</a:t>
            </a:r>
            <a:r>
              <a:rPr lang="tr-TR" sz="2000" dirty="0" smtClean="0"/>
              <a:t>-ı ilahidir, makam-ı </a:t>
            </a:r>
            <a:r>
              <a:rPr lang="tr-TR" sz="2000" dirty="0" err="1" smtClean="0"/>
              <a:t>mustafadır</a:t>
            </a:r>
            <a:r>
              <a:rPr lang="tr-TR" sz="2000" dirty="0" smtClean="0"/>
              <a:t> bu,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A53010"/>
              </a:buClr>
              <a:buFont typeface="Arial" panose="020B0604020202020204" pitchFamily="34" charset="0"/>
              <a:buNone/>
            </a:pPr>
            <a:r>
              <a:rPr lang="tr-TR" sz="2000" dirty="0" err="1" smtClean="0"/>
              <a:t>Murâd</a:t>
            </a:r>
            <a:r>
              <a:rPr lang="tr-TR" sz="2000" dirty="0" smtClean="0"/>
              <a:t>-ı edep şartıyla gir </a:t>
            </a:r>
            <a:r>
              <a:rPr lang="tr-TR" sz="2000" dirty="0" err="1" smtClean="0"/>
              <a:t>Nâbî</a:t>
            </a:r>
            <a:r>
              <a:rPr lang="tr-TR" sz="2000" dirty="0" smtClean="0"/>
              <a:t> bu dergâha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A53010"/>
              </a:buClr>
              <a:buFont typeface="Arial" panose="020B0604020202020204" pitchFamily="34" charset="0"/>
              <a:buNone/>
            </a:pPr>
            <a:r>
              <a:rPr lang="tr-TR" sz="2000" dirty="0" err="1" smtClean="0"/>
              <a:t>Metâf</a:t>
            </a:r>
            <a:r>
              <a:rPr lang="tr-TR" sz="2000" dirty="0" smtClean="0"/>
              <a:t>-ı </a:t>
            </a:r>
            <a:r>
              <a:rPr lang="tr-TR" sz="2000" dirty="0" err="1" smtClean="0"/>
              <a:t>Kudsiyandır</a:t>
            </a:r>
            <a:r>
              <a:rPr lang="tr-TR" sz="2000" dirty="0" smtClean="0"/>
              <a:t> </a:t>
            </a:r>
            <a:r>
              <a:rPr lang="tr-TR" sz="2000" dirty="0" err="1" smtClean="0"/>
              <a:t>cilvegâh</a:t>
            </a:r>
            <a:r>
              <a:rPr lang="tr-TR" sz="2000" dirty="0" smtClean="0"/>
              <a:t>-ı </a:t>
            </a:r>
            <a:r>
              <a:rPr lang="tr-TR" sz="2000" dirty="0" err="1" smtClean="0"/>
              <a:t>enbiyâdır</a:t>
            </a:r>
            <a:r>
              <a:rPr lang="tr-TR" sz="2000" dirty="0" smtClean="0"/>
              <a:t> bu  </a:t>
            </a:r>
          </a:p>
          <a:p>
            <a:pPr marL="3657600" lvl="8" indent="0">
              <a:lnSpc>
                <a:spcPct val="100000"/>
              </a:lnSpc>
              <a:spcBef>
                <a:spcPts val="0"/>
              </a:spcBef>
              <a:buClr>
                <a:srgbClr val="A53010"/>
              </a:buClr>
              <a:buFont typeface="Arial" panose="020B0604020202020204" pitchFamily="34" charset="0"/>
              <a:buNone/>
            </a:pPr>
            <a:r>
              <a:rPr lang="tr-TR" sz="2400" dirty="0" smtClean="0"/>
              <a:t>     </a:t>
            </a:r>
            <a:r>
              <a:rPr lang="tr-TR" sz="1500" dirty="0" smtClean="0"/>
              <a:t>NABİ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170000" y="4062581"/>
            <a:ext cx="980296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3010"/>
              </a:buClr>
            </a:pPr>
            <a:r>
              <a:rPr lang="tr-TR" sz="2400" dirty="0" smtClean="0"/>
              <a:t>Burası Allah’ın sevgilisinin beldesidir. </a:t>
            </a:r>
            <a:r>
              <a:rPr lang="tr-TR" sz="2400" dirty="0" err="1" smtClean="0"/>
              <a:t>Cenâb</a:t>
            </a:r>
            <a:r>
              <a:rPr lang="tr-TR" sz="2400" dirty="0" smtClean="0"/>
              <a:t>-ı Hakk’ın nazar buyurduğu, </a:t>
            </a:r>
          </a:p>
          <a:p>
            <a:pPr>
              <a:spcAft>
                <a:spcPts val="1200"/>
              </a:spcAft>
              <a:buClr>
                <a:srgbClr val="A53010"/>
              </a:buClr>
            </a:pPr>
            <a:r>
              <a:rPr lang="tr-TR" sz="2400" dirty="0" smtClean="0"/>
              <a:t>Hz. Muhammed </a:t>
            </a:r>
            <a:r>
              <a:rPr lang="tr-TR" sz="2400" dirty="0" err="1" smtClean="0"/>
              <a:t>Mustafâ</a:t>
            </a:r>
            <a:r>
              <a:rPr lang="tr-TR" sz="2400" dirty="0" smtClean="0"/>
              <a:t> (</a:t>
            </a:r>
            <a:r>
              <a:rPr lang="tr-TR" sz="2400" dirty="0" err="1" smtClean="0"/>
              <a:t>s.a.v</a:t>
            </a:r>
            <a:r>
              <a:rPr lang="tr-TR" sz="2400" dirty="0" smtClean="0"/>
              <a:t>)’</a:t>
            </a:r>
            <a:r>
              <a:rPr lang="tr-TR" sz="2400" dirty="0" err="1" smtClean="0"/>
              <a:t>nın</a:t>
            </a:r>
            <a:r>
              <a:rPr lang="tr-TR" sz="2400" dirty="0" smtClean="0"/>
              <a:t> makamı, </a:t>
            </a:r>
            <a:r>
              <a:rPr lang="tr-TR" sz="2400" dirty="0" err="1" smtClean="0"/>
              <a:t>Ravza</a:t>
            </a:r>
            <a:r>
              <a:rPr lang="tr-TR" sz="2400" dirty="0" smtClean="0"/>
              <a:t>-i Nebî’dir.</a:t>
            </a:r>
          </a:p>
          <a:p>
            <a:pPr>
              <a:buClr>
                <a:srgbClr val="A53010"/>
              </a:buClr>
            </a:pPr>
            <a:r>
              <a:rPr lang="tr-TR" sz="2400" dirty="0" smtClean="0"/>
              <a:t>Ey </a:t>
            </a:r>
            <a:r>
              <a:rPr lang="tr-TR" sz="2400" dirty="0" err="1" smtClean="0"/>
              <a:t>Nâbî</a:t>
            </a:r>
            <a:r>
              <a:rPr lang="tr-TR" sz="2400" dirty="0" smtClean="0"/>
              <a:t>, Bu dergaha edep ölçülerini gözeterek gir; çünkü burası meleklerin </a:t>
            </a:r>
          </a:p>
          <a:p>
            <a:pPr>
              <a:buClr>
                <a:srgbClr val="A53010"/>
              </a:buClr>
            </a:pPr>
            <a:r>
              <a:rPr lang="tr-TR" sz="2400" dirty="0" smtClean="0"/>
              <a:t>tavaf ettiği ve Peygamberlerin tecelli ettiği bir yerdir.</a:t>
            </a:r>
          </a:p>
        </p:txBody>
      </p:sp>
      <p:grpSp>
        <p:nvGrpSpPr>
          <p:cNvPr id="10" name="Grup 9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2" name="Resim 11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567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99534" y="421422"/>
            <a:ext cx="8947355" cy="1325563"/>
          </a:xfrm>
        </p:spPr>
        <p:txBody>
          <a:bodyPr/>
          <a:lstStyle/>
          <a:p>
            <a:pPr algn="ctr"/>
            <a:r>
              <a:rPr lang="tr-TR" b="1" dirty="0" err="1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Kabr</a:t>
            </a:r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-i Şerifi Ziyaret Etmenin Fazileti</a:t>
            </a:r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949646" y="250439"/>
            <a:ext cx="8245753" cy="55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EDEB YA HU...</a:t>
            </a:r>
            <a:endParaRPr lang="tr-TR" sz="4800" dirty="0"/>
          </a:p>
        </p:txBody>
      </p:sp>
      <p:sp>
        <p:nvSpPr>
          <p:cNvPr id="8" name="Rectangle 7"/>
          <p:cNvSpPr/>
          <p:nvPr/>
        </p:nvSpPr>
        <p:spPr>
          <a:xfrm>
            <a:off x="375621" y="2136339"/>
            <a:ext cx="11608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1059470" y="2576051"/>
            <a:ext cx="10031318" cy="340196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tr-TR" sz="3200" b="1" dirty="0">
                <a:latin typeface="Century Gothic" panose="020B0502020202020204" pitchFamily="34" charset="0"/>
              </a:rPr>
              <a:t>Kim ölümümden sonra  benim kabrimi ziyaret ederse, beni hayatımda ziyaret etmiş gibi olur.” </a:t>
            </a:r>
            <a:r>
              <a:rPr lang="tr-TR" sz="1600" dirty="0">
                <a:latin typeface="Century Gothic" panose="020B0502020202020204" pitchFamily="34" charset="0"/>
              </a:rPr>
              <a:t>(</a:t>
            </a:r>
            <a:r>
              <a:rPr lang="tr-TR" sz="1600" dirty="0" err="1">
                <a:latin typeface="Century Gothic" panose="020B0502020202020204" pitchFamily="34" charset="0"/>
              </a:rPr>
              <a:t>Beyhaki</a:t>
            </a:r>
            <a:r>
              <a:rPr lang="tr-TR" sz="1600" dirty="0">
                <a:latin typeface="Century Gothic" panose="020B0502020202020204" pitchFamily="34" charset="0"/>
              </a:rPr>
              <a:t>, </a:t>
            </a:r>
            <a:r>
              <a:rPr lang="tr-TR" sz="1600" dirty="0" err="1">
                <a:latin typeface="Century Gothic" panose="020B0502020202020204" pitchFamily="34" charset="0"/>
              </a:rPr>
              <a:t>Taberani</a:t>
            </a:r>
            <a:r>
              <a:rPr lang="tr-TR" sz="1600" dirty="0" smtClean="0">
                <a:latin typeface="Century Gothic" panose="020B0502020202020204" pitchFamily="34" charset="0"/>
              </a:rPr>
              <a:t>)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tr-TR" sz="1700" dirty="0" smtClean="0">
              <a:latin typeface="Century Gothic" panose="020B0502020202020204" pitchFamily="34" charset="0"/>
              <a:cs typeface="Century Gothic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tr-TR" sz="3200" b="1" dirty="0" smtClean="0">
                <a:latin typeface="Century Gothic" panose="020B0502020202020204" pitchFamily="34" charset="0"/>
                <a:cs typeface="Century Gothic"/>
              </a:rPr>
              <a:t>Her kim kabrimin başında bana </a:t>
            </a:r>
            <a:r>
              <a:rPr lang="tr-TR" sz="3200" b="1" dirty="0" err="1" smtClean="0">
                <a:latin typeface="Century Gothic" panose="020B0502020202020204" pitchFamily="34" charset="0"/>
                <a:cs typeface="Century Gothic"/>
              </a:rPr>
              <a:t>salatü</a:t>
            </a:r>
            <a:r>
              <a:rPr lang="tr-TR" sz="3200" b="1" dirty="0" smtClean="0">
                <a:latin typeface="Century Gothic" panose="020B0502020202020204" pitchFamily="34" charset="0"/>
                <a:cs typeface="Century Gothic"/>
              </a:rPr>
              <a:t> selam getirirse ben onu aracısız olarak işitirim. Her kim de benden uzakta bana </a:t>
            </a:r>
            <a:r>
              <a:rPr lang="tr-TR" sz="3200" b="1" dirty="0" err="1" smtClean="0">
                <a:latin typeface="Century Gothic" panose="020B0502020202020204" pitchFamily="34" charset="0"/>
                <a:cs typeface="Century Gothic"/>
              </a:rPr>
              <a:t>salatü</a:t>
            </a:r>
            <a:r>
              <a:rPr lang="tr-TR" sz="3200" b="1" dirty="0" smtClean="0">
                <a:latin typeface="Century Gothic" panose="020B0502020202020204" pitchFamily="34" charset="0"/>
                <a:cs typeface="Century Gothic"/>
              </a:rPr>
              <a:t> selam getirirse melekler onu bana ulaştırır.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tr-TR" sz="2300" dirty="0" smtClean="0">
                <a:latin typeface="Century Gothic" panose="020B0502020202020204" pitchFamily="34" charset="0"/>
                <a:cs typeface="Century Gothic"/>
              </a:rPr>
              <a:t>(</a:t>
            </a:r>
            <a:r>
              <a:rPr lang="tr-TR" sz="2300" dirty="0" err="1" smtClean="0">
                <a:latin typeface="Century Gothic" panose="020B0502020202020204" pitchFamily="34" charset="0"/>
                <a:cs typeface="Century Gothic"/>
              </a:rPr>
              <a:t>Müsned</a:t>
            </a:r>
            <a:r>
              <a:rPr lang="tr-TR" sz="2300" dirty="0" smtClean="0">
                <a:latin typeface="Century Gothic" panose="020B0502020202020204" pitchFamily="34" charset="0"/>
                <a:cs typeface="Century Gothic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tr-TR" sz="2400" b="1" dirty="0">
                <a:latin typeface="Century Gothic" panose="020B0502020202020204" pitchFamily="34" charset="0"/>
                <a:cs typeface="Century Gothic"/>
              </a:rPr>
              <a:t>«</a:t>
            </a:r>
            <a:r>
              <a:rPr lang="tr-TR" b="1" dirty="0">
                <a:latin typeface="Century Gothic" panose="020B0502020202020204" pitchFamily="34" charset="0"/>
                <a:cs typeface="Century Gothic"/>
              </a:rPr>
              <a:t>Kim, gönlünde beni ziyaretten başka hiçbir düşünce bulunmaksızın, beni ziyarete gelirse, kıyamet günü ona şefaatçi olmak benim üzerimde bir hak olur</a:t>
            </a:r>
            <a:r>
              <a:rPr lang="tr-TR" sz="1800" b="1" dirty="0" smtClean="0">
                <a:latin typeface="Century Gothic" panose="020B0502020202020204" pitchFamily="34" charset="0"/>
                <a:cs typeface="Century Gothic"/>
              </a:rPr>
              <a:t>»</a:t>
            </a:r>
            <a:endParaRPr lang="tr-TR" b="1" dirty="0">
              <a:latin typeface="Century Gothic" panose="020B0502020202020204" pitchFamily="34" charset="0"/>
              <a:cs typeface="Century Gothic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tr-TR" sz="2000" dirty="0" smtClean="0">
                <a:latin typeface="Century Gothic" panose="020B0502020202020204" pitchFamily="34" charset="0"/>
                <a:cs typeface="Century Gothic"/>
              </a:rPr>
              <a:t>(</a:t>
            </a:r>
            <a:r>
              <a:rPr lang="tr-TR" sz="2000" dirty="0" err="1">
                <a:latin typeface="Century Gothic" panose="020B0502020202020204" pitchFamily="34" charset="0"/>
                <a:cs typeface="Century Gothic"/>
              </a:rPr>
              <a:t>Taberânî</a:t>
            </a:r>
            <a:r>
              <a:rPr lang="tr-TR" sz="2000" dirty="0">
                <a:latin typeface="Century Gothic" panose="020B0502020202020204" pitchFamily="34" charset="0"/>
                <a:cs typeface="Century Gothic"/>
              </a:rPr>
              <a:t>) </a:t>
            </a:r>
          </a:p>
          <a:p>
            <a:pPr>
              <a:lnSpc>
                <a:spcPct val="120000"/>
              </a:lnSpc>
            </a:pPr>
            <a:endParaRPr lang="tr-TR" dirty="0">
              <a:latin typeface="Century Gothic" panose="020B0502020202020204" pitchFamily="34" charset="0"/>
              <a:cs typeface="Century Gothic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tr-TR" dirty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13" name="Unvan 1"/>
          <p:cNvSpPr txBox="1">
            <a:spLocks/>
          </p:cNvSpPr>
          <p:nvPr/>
        </p:nvSpPr>
        <p:spPr>
          <a:xfrm>
            <a:off x="1271152" y="1508882"/>
            <a:ext cx="9849132" cy="1280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x-none" dirty="0" smtClean="0">
                <a:latin typeface="Century Gothic"/>
                <a:cs typeface="Century Gothic"/>
              </a:rPr>
              <a:t>مَنْ زَارَ قَبْرِي بَعْدَ مَوْتِي كَانَ كَمَنْ زَارَنِي فِي حَيَاتِي</a:t>
            </a:r>
            <a:endParaRPr lang="tr-TR" dirty="0">
              <a:latin typeface="Century Gothic"/>
              <a:cs typeface="Century Gothic"/>
            </a:endParaRPr>
          </a:p>
        </p:txBody>
      </p:sp>
      <p:grpSp>
        <p:nvGrpSpPr>
          <p:cNvPr id="10" name="Grup 9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4" name="Resim 13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460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78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57692" y="1404648"/>
            <a:ext cx="10515600" cy="1325563"/>
          </a:xfrm>
        </p:spPr>
        <p:txBody>
          <a:bodyPr/>
          <a:lstStyle/>
          <a:p>
            <a:r>
              <a:rPr lang="tr-TR" b="1" dirty="0" err="1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Ravza</a:t>
            </a:r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-i </a:t>
            </a:r>
            <a:r>
              <a:rPr lang="tr-TR" b="1" dirty="0" err="1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Mutahhara</a:t>
            </a:r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949646" y="702723"/>
            <a:ext cx="8245753" cy="55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EDEB YA HU...</a:t>
            </a:r>
            <a:endParaRPr lang="tr-TR" sz="4800" dirty="0"/>
          </a:p>
        </p:txBody>
      </p:sp>
      <p:sp>
        <p:nvSpPr>
          <p:cNvPr id="8" name="Rectangle 7"/>
          <p:cNvSpPr/>
          <p:nvPr/>
        </p:nvSpPr>
        <p:spPr>
          <a:xfrm>
            <a:off x="375621" y="2136339"/>
            <a:ext cx="11608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1192311" y="2821670"/>
            <a:ext cx="10301600" cy="2942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Tx/>
              <a:buNone/>
            </a:pPr>
            <a:r>
              <a:rPr lang="x-none" sz="2000" dirty="0" smtClean="0">
                <a:latin typeface="Century Gothic"/>
                <a:cs typeface="Century Gothic"/>
              </a:rPr>
              <a:t> </a:t>
            </a:r>
            <a:r>
              <a:rPr lang="x-none" dirty="0">
                <a:latin typeface="Century Gothic"/>
                <a:cs typeface="Century Gothic"/>
              </a:rPr>
              <a:t>«أَنَّ رَسُولَ اللهِ صلى الله عليه وسلم </a:t>
            </a:r>
            <a:r>
              <a:rPr lang="x-none" dirty="0" smtClean="0">
                <a:latin typeface="Century Gothic"/>
                <a:cs typeface="Century Gothic"/>
              </a:rPr>
              <a:t>قَالَ</a:t>
            </a:r>
            <a:r>
              <a:rPr lang="tr-TR" dirty="0" smtClean="0">
                <a:latin typeface="Century Gothic"/>
                <a:cs typeface="Century Gothic"/>
              </a:rPr>
              <a:t> </a:t>
            </a:r>
            <a:r>
              <a:rPr lang="x-none" dirty="0" smtClean="0">
                <a:latin typeface="Century Gothic"/>
                <a:cs typeface="Century Gothic"/>
              </a:rPr>
              <a:t>مَا </a:t>
            </a:r>
            <a:r>
              <a:rPr lang="x-none" dirty="0" smtClean="0">
                <a:latin typeface="Century Gothic"/>
                <a:cs typeface="Century Gothic"/>
              </a:rPr>
              <a:t>بَيْنَ بَيْتِي وَمِنْبَرِي، رَوْضَةٌ مِنْ رِيَاضِ </a:t>
            </a:r>
            <a:r>
              <a:rPr lang="x-none" dirty="0" smtClean="0">
                <a:latin typeface="Century Gothic"/>
                <a:cs typeface="Century Gothic"/>
              </a:rPr>
              <a:t>الْجَنَّةِ</a:t>
            </a:r>
            <a:endParaRPr lang="tr-TR" altLang="tr-TR" dirty="0" smtClean="0">
              <a:latin typeface="Century Gothic"/>
              <a:cs typeface="Century Gothic"/>
            </a:endParaRPr>
          </a:p>
          <a:p>
            <a:pPr>
              <a:buFont typeface="Arial" panose="020B0604020202020204" pitchFamily="34" charset="0"/>
              <a:buNone/>
            </a:pPr>
            <a:endParaRPr lang="tr-TR" altLang="tr-TR" sz="2400" dirty="0" smtClean="0">
              <a:latin typeface="Century Gothic"/>
              <a:cs typeface="Century Gothic"/>
            </a:endParaRPr>
          </a:p>
          <a:p>
            <a:pPr>
              <a:buFont typeface="Arial" panose="020B0604020202020204" pitchFamily="34" charset="0"/>
              <a:buNone/>
            </a:pPr>
            <a:r>
              <a:rPr lang="tr-TR" altLang="tr-TR" sz="2400" b="1" dirty="0" smtClean="0">
                <a:latin typeface="Century Gothic"/>
                <a:cs typeface="Century Gothic"/>
              </a:rPr>
              <a:t>«Evimle minberimin arası cennet bahçelerinden bir bahçedir.»</a:t>
            </a:r>
            <a:r>
              <a:rPr lang="en-US" altLang="tr-TR" sz="2400" b="1" dirty="0" smtClean="0">
                <a:latin typeface="Century Gothic"/>
                <a:cs typeface="Century Gothic"/>
              </a:rPr>
              <a:t> </a:t>
            </a:r>
            <a:r>
              <a:rPr lang="x-none" altLang="tr-TR" sz="2400" dirty="0" smtClean="0">
                <a:latin typeface="Century Gothic"/>
                <a:cs typeface="Century Gothic"/>
              </a:rPr>
              <a:t>								</a:t>
            </a:r>
            <a:endParaRPr lang="tr-TR" altLang="tr-TR" sz="2400" dirty="0">
              <a:latin typeface="Century Gothic"/>
              <a:cs typeface="Century Gothic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tr-TR" sz="1400" dirty="0" smtClean="0">
                <a:latin typeface="Century Gothic"/>
                <a:cs typeface="Century Gothic"/>
              </a:rPr>
              <a:t>(</a:t>
            </a:r>
            <a:r>
              <a:rPr lang="en-US" altLang="tr-TR" sz="1400" dirty="0" err="1" smtClean="0">
                <a:latin typeface="Century Gothic"/>
                <a:cs typeface="Century Gothic"/>
              </a:rPr>
              <a:t>Buhârî</a:t>
            </a:r>
            <a:r>
              <a:rPr lang="en-US" altLang="tr-TR" sz="1400" dirty="0" smtClean="0">
                <a:latin typeface="Century Gothic"/>
                <a:cs typeface="Century Gothic"/>
              </a:rPr>
              <a:t>, </a:t>
            </a:r>
            <a:r>
              <a:rPr lang="en-US" altLang="tr-TR" sz="1400" dirty="0" err="1" smtClean="0">
                <a:latin typeface="Century Gothic"/>
                <a:cs typeface="Century Gothic"/>
              </a:rPr>
              <a:t>Müslim</a:t>
            </a:r>
            <a:r>
              <a:rPr lang="tr-TR" altLang="tr-TR" sz="1400" dirty="0" smtClean="0">
                <a:latin typeface="Century Gothic"/>
                <a:cs typeface="Century Gothic"/>
              </a:rPr>
              <a:t>)</a:t>
            </a:r>
            <a:r>
              <a:rPr lang="en-US" altLang="tr-TR" sz="1400" dirty="0" smtClean="0">
                <a:latin typeface="Century Gothic"/>
                <a:cs typeface="Century Gothic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2400" dirty="0">
              <a:latin typeface="Century Gothic"/>
              <a:cs typeface="Century Gothic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2" name="Resim 11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829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700376" y="578739"/>
            <a:ext cx="10515600" cy="1325563"/>
          </a:xfrm>
        </p:spPr>
        <p:txBody>
          <a:bodyPr/>
          <a:lstStyle/>
          <a:p>
            <a:r>
              <a:rPr lang="tr-TR" b="1" dirty="0" err="1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Kabr</a:t>
            </a:r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-i Şerifi Ziyaret Etmenin Adabı</a:t>
            </a:r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949646" y="250439"/>
            <a:ext cx="8245753" cy="55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EDEB YA HU...</a:t>
            </a:r>
            <a:endParaRPr lang="tr-TR" sz="4800" dirty="0"/>
          </a:p>
        </p:txBody>
      </p:sp>
      <p:sp>
        <p:nvSpPr>
          <p:cNvPr id="8" name="Rectangle 7"/>
          <p:cNvSpPr/>
          <p:nvPr/>
        </p:nvSpPr>
        <p:spPr>
          <a:xfrm>
            <a:off x="375621" y="2136339"/>
            <a:ext cx="11608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2261418" y="1637326"/>
            <a:ext cx="10007255" cy="4306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tr-TR" sz="2000" dirty="0" smtClean="0">
                <a:latin typeface="Century Gothic" panose="020B0502020202020204" pitchFamily="34" charset="0"/>
              </a:rPr>
              <a:t>Mümkünse gusledilir.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 smtClean="0">
                <a:latin typeface="Century Gothic" panose="020B0502020202020204" pitchFamily="34" charset="0"/>
              </a:rPr>
              <a:t>Temiz bir kıyafet giyilir.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 err="1" smtClean="0">
                <a:latin typeface="Century Gothic" panose="020B0502020202020204" pitchFamily="34" charset="0"/>
              </a:rPr>
              <a:t>Resûlullah’ın</a:t>
            </a:r>
            <a:r>
              <a:rPr lang="tr-TR" sz="2000" dirty="0" smtClean="0">
                <a:latin typeface="Century Gothic" panose="020B0502020202020204" pitchFamily="34" charset="0"/>
              </a:rPr>
              <a:t> (</a:t>
            </a:r>
            <a:r>
              <a:rPr lang="tr-TR" sz="2000" dirty="0" err="1" smtClean="0">
                <a:latin typeface="Century Gothic" panose="020B0502020202020204" pitchFamily="34" charset="0"/>
              </a:rPr>
              <a:t>s.a.s</a:t>
            </a:r>
            <a:r>
              <a:rPr lang="tr-TR" sz="2000" dirty="0" smtClean="0">
                <a:latin typeface="Century Gothic" panose="020B0502020202020204" pitchFamily="34" charset="0"/>
              </a:rPr>
              <a:t>) civarında bulunulduğu ve onun huzuruna varılacağı düşünülerek </a:t>
            </a:r>
            <a:r>
              <a:rPr lang="tr-TR" sz="2000" dirty="0" err="1" smtClean="0">
                <a:latin typeface="Century Gothic" panose="020B0502020202020204" pitchFamily="34" charset="0"/>
              </a:rPr>
              <a:t>Mescid</a:t>
            </a:r>
            <a:r>
              <a:rPr lang="tr-TR" sz="2000" dirty="0" smtClean="0">
                <a:latin typeface="Century Gothic" panose="020B0502020202020204" pitchFamily="34" charset="0"/>
              </a:rPr>
              <a:t>-i Nebî'ye gidilir.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 err="1" smtClean="0">
                <a:latin typeface="Century Gothic" panose="020B0502020202020204" pitchFamily="34" charset="0"/>
              </a:rPr>
              <a:t>Salavât</a:t>
            </a:r>
            <a:r>
              <a:rPr lang="tr-TR" sz="2000" dirty="0" smtClean="0">
                <a:latin typeface="Century Gothic" panose="020B0502020202020204" pitchFamily="34" charset="0"/>
              </a:rPr>
              <a:t>-ı şerife okunur, yaklaştıkça salavat arttırılır.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 smtClean="0">
                <a:latin typeface="Century Gothic" panose="020B0502020202020204" pitchFamily="34" charset="0"/>
              </a:rPr>
              <a:t>Besmele ile ve sağ ayakla </a:t>
            </a:r>
            <a:r>
              <a:rPr lang="tr-TR" sz="2000" dirty="0" err="1" smtClean="0">
                <a:latin typeface="Century Gothic" panose="020B0502020202020204" pitchFamily="34" charset="0"/>
              </a:rPr>
              <a:t>Mescid</a:t>
            </a:r>
            <a:r>
              <a:rPr lang="tr-TR" sz="2000" dirty="0" smtClean="0">
                <a:latin typeface="Century Gothic" panose="020B0502020202020204" pitchFamily="34" charset="0"/>
              </a:rPr>
              <a:t>-i Nebeviye girilir.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 err="1">
                <a:latin typeface="Century Gothic" panose="020B0502020202020204" pitchFamily="34" charset="0"/>
              </a:rPr>
              <a:t>Kerâhet</a:t>
            </a:r>
            <a:r>
              <a:rPr lang="tr-TR" sz="2000" dirty="0">
                <a:latin typeface="Century Gothic" panose="020B0502020202020204" pitchFamily="34" charset="0"/>
              </a:rPr>
              <a:t> vakti değilse, "</a:t>
            </a:r>
            <a:r>
              <a:rPr lang="tr-TR" sz="2000" dirty="0" err="1">
                <a:latin typeface="Century Gothic" panose="020B0502020202020204" pitchFamily="34" charset="0"/>
              </a:rPr>
              <a:t>Ravza</a:t>
            </a:r>
            <a:r>
              <a:rPr lang="tr-TR" sz="2000" dirty="0">
                <a:latin typeface="Century Gothic" panose="020B0502020202020204" pitchFamily="34" charset="0"/>
              </a:rPr>
              <a:t>-i </a:t>
            </a:r>
            <a:r>
              <a:rPr lang="tr-TR" sz="2000" dirty="0" err="1">
                <a:latin typeface="Century Gothic" panose="020B0502020202020204" pitchFamily="34" charset="0"/>
              </a:rPr>
              <a:t>Mutahhara’da</a:t>
            </a:r>
            <a:r>
              <a:rPr lang="tr-TR" sz="2000" dirty="0">
                <a:latin typeface="Century Gothic" panose="020B0502020202020204" pitchFamily="34" charset="0"/>
              </a:rPr>
              <a:t> veya uygun bir yerde iki rekât </a:t>
            </a:r>
            <a:r>
              <a:rPr lang="tr-TR" sz="2000" b="1" dirty="0">
                <a:latin typeface="Century Gothic" panose="020B0502020202020204" pitchFamily="34" charset="0"/>
              </a:rPr>
              <a:t>"</a:t>
            </a:r>
            <a:r>
              <a:rPr lang="tr-TR" sz="2000" b="1" dirty="0" err="1">
                <a:latin typeface="Century Gothic" panose="020B0502020202020204" pitchFamily="34" charset="0"/>
              </a:rPr>
              <a:t>tahiyyetü'l-mescid</a:t>
            </a:r>
            <a:r>
              <a:rPr lang="tr-TR" sz="2000" b="1" dirty="0">
                <a:latin typeface="Century Gothic" panose="020B0502020202020204" pitchFamily="34" charset="0"/>
              </a:rPr>
              <a:t>" </a:t>
            </a:r>
            <a:r>
              <a:rPr lang="tr-TR" sz="2000" dirty="0">
                <a:latin typeface="Century Gothic" panose="020B0502020202020204" pitchFamily="34" charset="0"/>
              </a:rPr>
              <a:t>namazı kılınır ve dua edilir.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>
                <a:latin typeface="Century Gothic" panose="020B0502020202020204" pitchFamily="34" charset="0"/>
              </a:rPr>
              <a:t>İki rekat şükür namazı kılınır</a:t>
            </a:r>
            <a:r>
              <a:rPr lang="tr-TR" sz="2000" dirty="0" smtClean="0">
                <a:latin typeface="Century Gothic" panose="020B0502020202020204" pitchFamily="34" charset="0"/>
              </a:rPr>
              <a:t>.</a:t>
            </a:r>
            <a:endParaRPr lang="tr-TR" sz="2000" dirty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sz="2000" dirty="0">
                <a:latin typeface="Century Gothic" panose="020B0502020202020204" pitchFamily="34" charset="0"/>
              </a:rPr>
              <a:t>Sonra Peygamberimiz (</a:t>
            </a:r>
            <a:r>
              <a:rPr lang="tr-TR" sz="2000" dirty="0" err="1">
                <a:latin typeface="Century Gothic" panose="020B0502020202020204" pitchFamily="34" charset="0"/>
              </a:rPr>
              <a:t>s.a.s</a:t>
            </a:r>
            <a:r>
              <a:rPr lang="tr-TR" sz="2000" dirty="0">
                <a:latin typeface="Century Gothic" panose="020B0502020202020204" pitchFamily="34" charset="0"/>
              </a:rPr>
              <a:t>.), Hz. Ebu Bekir ve Hz. Ömer (</a:t>
            </a:r>
            <a:r>
              <a:rPr lang="tr-TR" sz="2000" dirty="0" err="1">
                <a:latin typeface="Century Gothic" panose="020B0502020202020204" pitchFamily="34" charset="0"/>
              </a:rPr>
              <a:t>r.anhuma</a:t>
            </a:r>
            <a:r>
              <a:rPr lang="tr-TR" sz="2000" dirty="0">
                <a:latin typeface="Century Gothic" panose="020B0502020202020204" pitchFamily="34" charset="0"/>
              </a:rPr>
              <a:t>) Efendilerimiz ziyaret edilerek selamlanır</a:t>
            </a:r>
            <a:r>
              <a:rPr lang="tr-TR" sz="2000" dirty="0" smtClean="0">
                <a:latin typeface="Century Gothic" panose="020B0502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800" dirty="0" smtClean="0">
                <a:latin typeface="Century Gothic" panose="020B0502020202020204" pitchFamily="34" charset="0"/>
              </a:rPr>
              <a:t>      </a:t>
            </a:r>
            <a:endParaRPr lang="tr-TR" sz="1800" dirty="0">
              <a:latin typeface="Century Gothic" panose="020B0502020202020204" pitchFamily="34" charset="0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2" name="Resim 11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098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10673" y="1266997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Ziyaret Esnasında Dikkat Edilmesi Gereken Hususlar</a:t>
            </a:r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949646" y="250439"/>
            <a:ext cx="8245753" cy="55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EDEB YA HU...</a:t>
            </a:r>
            <a:endParaRPr lang="tr-TR" sz="4800" dirty="0"/>
          </a:p>
        </p:txBody>
      </p:sp>
      <p:sp>
        <p:nvSpPr>
          <p:cNvPr id="8" name="Rectangle 7"/>
          <p:cNvSpPr/>
          <p:nvPr/>
        </p:nvSpPr>
        <p:spPr>
          <a:xfrm>
            <a:off x="375621" y="2136339"/>
            <a:ext cx="11608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1333501" y="2312625"/>
            <a:ext cx="10171112" cy="3429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 smtClean="0">
                <a:latin typeface="Century Gothic"/>
                <a:cs typeface="Century Gothic"/>
              </a:rPr>
              <a:t>Bağırarak selâm verilmez.</a:t>
            </a:r>
          </a:p>
          <a:p>
            <a:r>
              <a:rPr lang="tr-TR" sz="2400" dirty="0" smtClean="0">
                <a:latin typeface="Century Gothic"/>
                <a:cs typeface="Century Gothic"/>
              </a:rPr>
              <a:t>Yanında yüksek sesle dua edilmez. </a:t>
            </a:r>
          </a:p>
          <a:p>
            <a:r>
              <a:rPr lang="tr-TR" sz="2400" dirty="0" smtClean="0">
                <a:latin typeface="Century Gothic"/>
                <a:cs typeface="Century Gothic"/>
              </a:rPr>
              <a:t>Saygısız ve edebe uymayan davranışlarda bulunulmaz.</a:t>
            </a:r>
          </a:p>
          <a:p>
            <a:r>
              <a:rPr lang="tr-TR" sz="2400" dirty="0" smtClean="0">
                <a:latin typeface="Century Gothic"/>
                <a:cs typeface="Century Gothic"/>
              </a:rPr>
              <a:t>Duvarlarına el sürülüp öpülmez.</a:t>
            </a:r>
          </a:p>
          <a:p>
            <a:r>
              <a:rPr lang="tr-TR" sz="2400" dirty="0" err="1" smtClean="0">
                <a:latin typeface="Century Gothic"/>
                <a:cs typeface="Century Gothic"/>
              </a:rPr>
              <a:t>Kabr</a:t>
            </a:r>
            <a:r>
              <a:rPr lang="tr-TR" sz="2400" dirty="0" smtClean="0">
                <a:latin typeface="Century Gothic"/>
                <a:cs typeface="Century Gothic"/>
              </a:rPr>
              <a:t>-i </a:t>
            </a:r>
            <a:r>
              <a:rPr lang="tr-TR" sz="2400" dirty="0" err="1" smtClean="0">
                <a:latin typeface="Century Gothic"/>
                <a:cs typeface="Century Gothic"/>
              </a:rPr>
              <a:t>saâdete</a:t>
            </a:r>
            <a:r>
              <a:rPr lang="tr-TR" sz="2400" dirty="0" smtClean="0">
                <a:latin typeface="Century Gothic"/>
                <a:cs typeface="Century Gothic"/>
              </a:rPr>
              <a:t> karşı kesinlikle secde edilmez.</a:t>
            </a:r>
          </a:p>
          <a:p>
            <a:r>
              <a:rPr lang="tr-TR" sz="2400" dirty="0" smtClean="0">
                <a:latin typeface="Century Gothic"/>
                <a:cs typeface="Century Gothic"/>
              </a:rPr>
              <a:t>Uygunsuz hal ve hareketler yapılmaz. (cep telefonu vb.)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2400" dirty="0" smtClean="0">
                <a:latin typeface="Century Gothic"/>
                <a:cs typeface="Century Gothic"/>
              </a:rPr>
              <a:t>    Bu tür davranışlar çirkin ve mekruhtur. </a:t>
            </a:r>
          </a:p>
          <a:p>
            <a:endParaRPr lang="tr-TR" sz="2000" dirty="0">
              <a:latin typeface="Century Gothic"/>
              <a:cs typeface="Century Gothic"/>
            </a:endParaRPr>
          </a:p>
        </p:txBody>
      </p:sp>
      <p:grpSp>
        <p:nvGrpSpPr>
          <p:cNvPr id="10" name="Grup 9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2" name="Resim 11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426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02286" y="1178506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Medine’de Yapılması Tavsiye Edilen İbadetler</a:t>
            </a:r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949646" y="250439"/>
            <a:ext cx="8245753" cy="55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EDEB YA HU...</a:t>
            </a:r>
            <a:endParaRPr lang="tr-TR" sz="4800" dirty="0"/>
          </a:p>
        </p:txBody>
      </p:sp>
      <p:sp>
        <p:nvSpPr>
          <p:cNvPr id="8" name="Rectangle 7"/>
          <p:cNvSpPr/>
          <p:nvPr/>
        </p:nvSpPr>
        <p:spPr>
          <a:xfrm>
            <a:off x="375621" y="2136339"/>
            <a:ext cx="11608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1111045" y="2584928"/>
            <a:ext cx="9950245" cy="3117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tr-TR" altLang="tr-TR" sz="2400" dirty="0" smtClean="0">
                <a:latin typeface="Century Gothic"/>
                <a:cs typeface="Century Gothic"/>
              </a:rPr>
              <a:t>Beş vakit namazı ve cuma namazını </a:t>
            </a:r>
            <a:r>
              <a:rPr lang="tr-TR" altLang="tr-TR" sz="2400" dirty="0" err="1" smtClean="0">
                <a:latin typeface="Century Gothic"/>
                <a:cs typeface="Century Gothic"/>
              </a:rPr>
              <a:t>Mescid</a:t>
            </a:r>
            <a:r>
              <a:rPr lang="tr-TR" altLang="tr-TR" sz="2400" dirty="0" smtClean="0">
                <a:latin typeface="Century Gothic"/>
                <a:cs typeface="Century Gothic"/>
              </a:rPr>
              <a:t>-i </a:t>
            </a:r>
            <a:r>
              <a:rPr lang="tr-TR" altLang="tr-TR" sz="2400" dirty="0" err="1" smtClean="0">
                <a:latin typeface="Century Gothic"/>
                <a:cs typeface="Century Gothic"/>
              </a:rPr>
              <a:t>Nebevi’de</a:t>
            </a:r>
            <a:r>
              <a:rPr lang="tr-TR" altLang="tr-TR" sz="2400" dirty="0" smtClean="0">
                <a:latin typeface="Century Gothic"/>
                <a:cs typeface="Century Gothic"/>
              </a:rPr>
              <a:t> cemaatle kılmak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altLang="tr-TR" sz="2400" dirty="0" smtClean="0">
                <a:latin typeface="Century Gothic"/>
                <a:cs typeface="Century Gothic"/>
              </a:rPr>
              <a:t>Vaktimizi; </a:t>
            </a:r>
            <a:r>
              <a:rPr lang="tr-TR" altLang="tr-TR" sz="2400" dirty="0" err="1" smtClean="0">
                <a:latin typeface="Century Gothic"/>
                <a:cs typeface="Century Gothic"/>
              </a:rPr>
              <a:t>Mescid’i</a:t>
            </a:r>
            <a:r>
              <a:rPr lang="tr-TR" altLang="tr-TR" sz="2400" dirty="0" smtClean="0">
                <a:latin typeface="Century Gothic"/>
                <a:cs typeface="Century Gothic"/>
              </a:rPr>
              <a:t> </a:t>
            </a:r>
            <a:r>
              <a:rPr lang="tr-TR" altLang="tr-TR" sz="2400" dirty="0" err="1" smtClean="0">
                <a:latin typeface="Century Gothic"/>
                <a:cs typeface="Century Gothic"/>
              </a:rPr>
              <a:t>Nebevi’de</a:t>
            </a:r>
            <a:r>
              <a:rPr lang="tr-TR" altLang="tr-TR" sz="2400" dirty="0" smtClean="0">
                <a:latin typeface="Century Gothic"/>
                <a:cs typeface="Century Gothic"/>
              </a:rPr>
              <a:t> zikir, dua, </a:t>
            </a:r>
            <a:r>
              <a:rPr lang="tr-TR" altLang="tr-TR" sz="2400" dirty="0" err="1" smtClean="0">
                <a:latin typeface="Century Gothic"/>
                <a:cs typeface="Century Gothic"/>
              </a:rPr>
              <a:t>tesbih</a:t>
            </a:r>
            <a:r>
              <a:rPr lang="tr-TR" altLang="tr-TR" sz="2400" dirty="0" smtClean="0">
                <a:latin typeface="Century Gothic"/>
                <a:cs typeface="Century Gothic"/>
              </a:rPr>
              <a:t>,  Kuran tilaveti, salat-ü selam, kaza ve nafile namaz gibi ibadetlerle değerlendirmek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altLang="tr-TR" sz="2400" dirty="0" smtClean="0">
                <a:latin typeface="Century Gothic"/>
                <a:cs typeface="Century Gothic"/>
              </a:rPr>
              <a:t>Fırsat buldukça Peygamber Efendimizi ve sahabe-i kiramı ziyaret edip onları selamlamak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2" name="Resim 11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569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5715" y="1060520"/>
            <a:ext cx="6471047" cy="1325563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Medine’de 40 Vakit Namaz</a:t>
            </a:r>
            <a:endParaRPr lang="tr-TR" dirty="0"/>
          </a:p>
        </p:txBody>
      </p:sp>
      <p:sp>
        <p:nvSpPr>
          <p:cNvPr id="8" name="Rectangle 7"/>
          <p:cNvSpPr/>
          <p:nvPr/>
        </p:nvSpPr>
        <p:spPr>
          <a:xfrm>
            <a:off x="375621" y="2136339"/>
            <a:ext cx="11608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1481310" y="2427611"/>
            <a:ext cx="10552112" cy="411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tr-TR" altLang="tr-TR" dirty="0">
              <a:latin typeface="Century Gothic"/>
              <a:cs typeface="Century Gothic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209369" y="2635046"/>
            <a:ext cx="102353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>
                <a:latin typeface="Century Gothic" panose="020B0502020202020204" pitchFamily="34" charset="0"/>
              </a:rPr>
              <a:t>Yukarıda da ifade edildiği gibi Hz. Peygamberi ziyaret etmek, mescidinde namaz kılmak ve ona çokça </a:t>
            </a:r>
            <a:r>
              <a:rPr lang="tr-TR" sz="2000" dirty="0" err="1" smtClean="0">
                <a:latin typeface="Century Gothic" panose="020B0502020202020204" pitchFamily="34" charset="0"/>
              </a:rPr>
              <a:t>selat</a:t>
            </a:r>
            <a:r>
              <a:rPr lang="tr-TR" sz="2000" dirty="0" smtClean="0">
                <a:latin typeface="Century Gothic" panose="020B0502020202020204" pitchFamily="34" charset="0"/>
              </a:rPr>
              <a:t>-ü selam getirmek </a:t>
            </a:r>
            <a:r>
              <a:rPr lang="tr-TR" sz="2000" dirty="0" err="1" smtClean="0">
                <a:latin typeface="Century Gothic" panose="020B0502020202020204" pitchFamily="34" charset="0"/>
              </a:rPr>
              <a:t>Mescid</a:t>
            </a:r>
            <a:r>
              <a:rPr lang="tr-TR" sz="2000" dirty="0" smtClean="0">
                <a:latin typeface="Century Gothic" panose="020B0502020202020204" pitchFamily="34" charset="0"/>
              </a:rPr>
              <a:t>-i </a:t>
            </a:r>
            <a:r>
              <a:rPr lang="tr-TR" sz="2000" dirty="0" err="1" smtClean="0">
                <a:latin typeface="Century Gothic" panose="020B0502020202020204" pitchFamily="34" charset="0"/>
              </a:rPr>
              <a:t>Nebevi’de</a:t>
            </a:r>
            <a:r>
              <a:rPr lang="tr-TR" sz="2000" dirty="0" smtClean="0">
                <a:latin typeface="Century Gothic" panose="020B0502020202020204" pitchFamily="34" charset="0"/>
              </a:rPr>
              <a:t> yapılması uygun olan en faziletli davranışlardır.</a:t>
            </a:r>
          </a:p>
          <a:p>
            <a:r>
              <a:rPr lang="tr-TR" sz="2000" b="0" i="0" dirty="0" smtClean="0">
                <a:effectLst/>
                <a:latin typeface="Century Gothic" panose="020B0502020202020204" pitchFamily="34" charset="0"/>
              </a:rPr>
              <a:t>Fakat </a:t>
            </a:r>
            <a:r>
              <a:rPr lang="tr-TR" sz="2000" b="0" i="0" dirty="0" err="1" smtClean="0">
                <a:effectLst/>
                <a:latin typeface="Century Gothic" panose="020B0502020202020204" pitchFamily="34" charset="0"/>
              </a:rPr>
              <a:t>Mescid</a:t>
            </a:r>
            <a:r>
              <a:rPr lang="tr-TR" sz="2000" b="0" i="0" dirty="0" smtClean="0">
                <a:effectLst/>
                <a:latin typeface="Century Gothic" panose="020B0502020202020204" pitchFamily="34" charset="0"/>
              </a:rPr>
              <a:t>-i </a:t>
            </a:r>
            <a:r>
              <a:rPr lang="tr-TR" sz="2000" b="0" i="0" dirty="0" err="1" smtClean="0">
                <a:effectLst/>
                <a:latin typeface="Century Gothic" panose="020B0502020202020204" pitchFamily="34" charset="0"/>
              </a:rPr>
              <a:t>Nebevi'de</a:t>
            </a:r>
            <a:r>
              <a:rPr lang="tr-TR" sz="2000" b="0" i="0" dirty="0" smtClean="0">
                <a:effectLst/>
                <a:latin typeface="Century Gothic" panose="020B0502020202020204" pitchFamily="34" charset="0"/>
              </a:rPr>
              <a:t> kırk vakit namaz kılmak hac veya umre ibadetleri için gerekli olan şartlardan olmadığı gibi ziyaretin gereklerinden biri de değildir.</a:t>
            </a:r>
          </a:p>
          <a:p>
            <a:r>
              <a:rPr lang="tr-TR" sz="2000" b="0" i="0" dirty="0" smtClean="0">
                <a:effectLst/>
                <a:latin typeface="Century Gothic" panose="020B0502020202020204" pitchFamily="34" charset="0"/>
              </a:rPr>
              <a:t>Dolayısıyla </a:t>
            </a:r>
            <a:r>
              <a:rPr lang="tr-TR" sz="2000" b="0" i="0" dirty="0" err="1" smtClean="0">
                <a:effectLst/>
                <a:latin typeface="Century Gothic" panose="020B0502020202020204" pitchFamily="34" charset="0"/>
              </a:rPr>
              <a:t>Medîne</a:t>
            </a:r>
            <a:r>
              <a:rPr lang="tr-TR" sz="2000" b="0" i="0" dirty="0" smtClean="0">
                <a:effectLst/>
                <a:latin typeface="Century Gothic" panose="020B0502020202020204" pitchFamily="34" charset="0"/>
              </a:rPr>
              <a:t>-i </a:t>
            </a:r>
            <a:r>
              <a:rPr lang="tr-TR" sz="2000" b="0" i="0" dirty="0" err="1" smtClean="0">
                <a:effectLst/>
                <a:latin typeface="Century Gothic" panose="020B0502020202020204" pitchFamily="34" charset="0"/>
              </a:rPr>
              <a:t>Münevvere'de</a:t>
            </a:r>
            <a:r>
              <a:rPr lang="tr-TR" sz="2000" b="0" i="0" dirty="0" smtClean="0">
                <a:effectLst/>
                <a:latin typeface="Century Gothic" panose="020B0502020202020204" pitchFamily="34" charset="0"/>
              </a:rPr>
              <a:t> sekiz gün kalmak </a:t>
            </a:r>
            <a:r>
              <a:rPr lang="tr-TR" sz="2000" dirty="0" smtClean="0">
                <a:latin typeface="Century Gothic" panose="020B0502020202020204" pitchFamily="34" charset="0"/>
              </a:rPr>
              <a:t>gibi bir zorunluluk da yoktur</a:t>
            </a:r>
            <a:r>
              <a:rPr lang="tr-TR" sz="2000" b="0" i="0" dirty="0" smtClean="0">
                <a:effectLst/>
                <a:latin typeface="Century Gothic" panose="020B0502020202020204" pitchFamily="34" charset="0"/>
              </a:rPr>
              <a:t>.</a:t>
            </a:r>
          </a:p>
          <a:p>
            <a:r>
              <a:rPr lang="tr-TR" sz="2000" dirty="0" smtClean="0">
                <a:latin typeface="Century Gothic" panose="020B0502020202020204" pitchFamily="34" charset="0"/>
              </a:rPr>
              <a:t>Konu ile ilgili rivayetler uzmanlar tarafından zayıf olarak nitelendirilmektedir.</a:t>
            </a:r>
            <a:endParaRPr lang="tr-TR" sz="2000" dirty="0">
              <a:latin typeface="Century Gothic" panose="020B0502020202020204" pitchFamily="34" charset="0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2" name="Resim 11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4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1899132" y="1353896"/>
            <a:ext cx="86048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Efendimizin (</a:t>
            </a:r>
            <a:r>
              <a:rPr lang="tr-TR" sz="4000" b="1" dirty="0" err="1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sas</a:t>
            </a:r>
            <a:r>
              <a:rPr lang="tr-TR" sz="40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) Örnekliği ve Üstün Ahlakı</a:t>
            </a:r>
            <a:endParaRPr lang="tr-TR" sz="4000" dirty="0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1970136" y="2666536"/>
            <a:ext cx="9002664" cy="28459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x-none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وَإِنَّكَ لَعَلَى خُلُقٍ عَظِيمٍ </a:t>
            </a:r>
            <a:endParaRPr lang="tr-TR" sz="4000" dirty="0" smtClean="0">
              <a:latin typeface="Century Gothic"/>
              <a:cs typeface="Century Gothic"/>
            </a:endParaRPr>
          </a:p>
          <a:p>
            <a:endParaRPr lang="tr-TR" dirty="0" smtClean="0">
              <a:latin typeface="Century Gothic"/>
              <a:cs typeface="Century Gothic"/>
            </a:endParaRPr>
          </a:p>
          <a:p>
            <a:r>
              <a:rPr lang="tr-TR" b="1" dirty="0" smtClean="0">
                <a:latin typeface="Century Gothic"/>
                <a:cs typeface="Century Gothic"/>
              </a:rPr>
              <a:t>“Muhakkak ki sen büyük bir ahlak üzeresin.” </a:t>
            </a:r>
            <a:endParaRPr lang="tr-TR" b="1" dirty="0"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tr-TR" sz="1600" dirty="0" smtClean="0">
                <a:latin typeface="Century Gothic"/>
                <a:cs typeface="Century Gothic"/>
              </a:rPr>
              <a:t>(Kalem Suresi, ayet: 4)</a:t>
            </a:r>
            <a:endParaRPr lang="x-none" sz="1600" dirty="0" smtClean="0">
              <a:latin typeface="Century Gothic"/>
              <a:cs typeface="Century Gothic"/>
            </a:endParaRPr>
          </a:p>
          <a:p>
            <a:pPr>
              <a:buClr>
                <a:srgbClr val="A53010"/>
              </a:buClr>
            </a:pPr>
            <a:r>
              <a:rPr lang="tr-TR" b="1" dirty="0" smtClean="0">
                <a:latin typeface="Century Gothic"/>
                <a:cs typeface="Century Gothic"/>
              </a:rPr>
              <a:t>“</a:t>
            </a:r>
            <a:r>
              <a:rPr lang="tr-TR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Onun ahlakı Kur'an'dı.</a:t>
            </a:r>
            <a:r>
              <a:rPr lang="tr-TR" b="1" dirty="0" smtClean="0">
                <a:latin typeface="Century Gothic"/>
                <a:cs typeface="Century Gothic"/>
              </a:rPr>
              <a:t>”</a:t>
            </a:r>
            <a:endParaRPr lang="tr-TR" b="1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Century Gothic"/>
            </a:endParaRPr>
          </a:p>
          <a:p>
            <a:pPr marL="0" indent="0">
              <a:buClr>
                <a:srgbClr val="A53010"/>
              </a:buClr>
              <a:buNone/>
            </a:pPr>
            <a:r>
              <a:rPr lang="tr-TR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(Hz. </a:t>
            </a:r>
            <a:r>
              <a:rPr lang="tr-TR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Aişe</a:t>
            </a:r>
            <a:r>
              <a:rPr lang="tr-TR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tr-TR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r.a</a:t>
            </a:r>
            <a:r>
              <a:rPr lang="tr-TR" sz="1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2000" dirty="0">
              <a:latin typeface="Century Gothic"/>
              <a:cs typeface="Century Gothic"/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  <p:sp>
        <p:nvSpPr>
          <p:cNvPr id="12" name="Unvan 1"/>
          <p:cNvSpPr txBox="1">
            <a:spLocks/>
          </p:cNvSpPr>
          <p:nvPr/>
        </p:nvSpPr>
        <p:spPr>
          <a:xfrm>
            <a:off x="1970136" y="712728"/>
            <a:ext cx="8245753" cy="55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HZ. PEYGAMBERİN ÖZELLİKLERİ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254845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1949646" y="379428"/>
            <a:ext cx="8245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Şefkat ve Merhameti</a:t>
            </a:r>
            <a:endParaRPr lang="tr-TR" dirty="0"/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455839" y="1439999"/>
            <a:ext cx="6288005" cy="457578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x-none" altLang="tr-TR" dirty="0" smtClean="0">
              <a:latin typeface="Century Gothic"/>
              <a:cs typeface="Century Gothic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x-none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لَقَدْ جَاءَكُمْ رَسُولٌ مِنْ أَنْفُسِكُمْ عَزِيزٌ عَلَيْهِ مَا عَنِتُّمْ حَرِيصٌ عَلَيْكُمْ بِالْمُؤْمِنِينَ رَءُوفٌ رَحِيمٌ</a:t>
            </a:r>
            <a:endParaRPr lang="x-none" altLang="tr-TR" sz="4000" dirty="0" smtClean="0">
              <a:latin typeface="Century Gothic"/>
              <a:cs typeface="Century Gothic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tr-TR" b="1" dirty="0" smtClean="0">
                <a:latin typeface="Century Gothic"/>
                <a:cs typeface="Century Gothic"/>
              </a:rPr>
              <a:t>“</a:t>
            </a:r>
            <a:r>
              <a:rPr lang="tr-TR" altLang="tr-TR" b="1" dirty="0" err="1" smtClean="0">
                <a:latin typeface="Century Gothic"/>
                <a:cs typeface="Century Gothic"/>
              </a:rPr>
              <a:t>Andolsun</a:t>
            </a:r>
            <a:r>
              <a:rPr lang="tr-TR" altLang="tr-TR" b="1" dirty="0" smtClean="0">
                <a:latin typeface="Century Gothic"/>
                <a:cs typeface="Century Gothic"/>
              </a:rPr>
              <a:t>, size içinizden öyle bir peygamber gelmiştir ki, sizin sıkıntıya uğramanız ona ağır gelir, size çok düşkündür, müminlere karşı şefkat ve merhamet doludur.</a:t>
            </a:r>
            <a:r>
              <a:rPr lang="tr-TR" b="1" dirty="0" smtClean="0">
                <a:latin typeface="Century Gothic"/>
                <a:cs typeface="Century Gothic"/>
              </a:rPr>
              <a:t>”</a:t>
            </a:r>
            <a:r>
              <a:rPr lang="tr-TR" altLang="tr-TR" b="1" dirty="0" smtClean="0">
                <a:latin typeface="Century Gothic"/>
                <a:cs typeface="Century Gothic"/>
              </a:rPr>
              <a:t>  </a:t>
            </a:r>
            <a:r>
              <a:rPr lang="tr-TR" altLang="tr-TR" sz="1800" dirty="0" smtClean="0">
                <a:latin typeface="Century Gothic"/>
                <a:cs typeface="Century Gothic"/>
              </a:rPr>
              <a:t>(</a:t>
            </a:r>
            <a:r>
              <a:rPr lang="tr-TR" altLang="tr-TR" sz="1800" dirty="0" err="1" smtClean="0">
                <a:latin typeface="Century Gothic"/>
                <a:cs typeface="Century Gothic"/>
              </a:rPr>
              <a:t>Tevbe</a:t>
            </a:r>
            <a:r>
              <a:rPr lang="tr-TR" altLang="tr-TR" sz="1800" dirty="0" smtClean="0">
                <a:latin typeface="Century Gothic"/>
                <a:cs typeface="Century Gothic"/>
              </a:rPr>
              <a:t>; 128) </a:t>
            </a:r>
            <a:endParaRPr lang="tr-TR" altLang="tr-TR" dirty="0" smtClean="0">
              <a:latin typeface="Century Gothic"/>
              <a:cs typeface="Century Gothic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tr-TR" dirty="0" smtClean="0">
                <a:latin typeface="Century Gothic"/>
                <a:cs typeface="Century Gothic"/>
              </a:rPr>
              <a:t>İslam'a davet için gittiği </a:t>
            </a:r>
            <a:r>
              <a:rPr lang="tr-TR" dirty="0" err="1" smtClean="0">
                <a:latin typeface="Century Gothic"/>
                <a:cs typeface="Century Gothic"/>
              </a:rPr>
              <a:t>Taif</a:t>
            </a:r>
            <a:r>
              <a:rPr lang="tr-TR" dirty="0" smtClean="0">
                <a:latin typeface="Century Gothic"/>
                <a:cs typeface="Century Gothic"/>
              </a:rPr>
              <a:t> halkının, hakaret, aşağılama ve taşlamalarına rağmen onlara beddua etmemiştir.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tr-TR" dirty="0" smtClean="0">
                <a:latin typeface="Century Gothic"/>
                <a:cs typeface="Century Gothic"/>
              </a:rPr>
              <a:t>Mekke’nin fethinde, bir zamanlar kendisine ve Müslümanlara hayat hakkı tanımayan Mekkelileri bağışlamıştır…</a:t>
            </a:r>
            <a:endParaRPr lang="tr-TR" dirty="0">
              <a:latin typeface="Century Gothic"/>
              <a:cs typeface="Century Gothic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  <p:pic>
        <p:nvPicPr>
          <p:cNvPr id="2" name="Resi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3844" y="1704991"/>
            <a:ext cx="4884535" cy="392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0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78971" y="474412"/>
            <a:ext cx="6451833" cy="1295895"/>
          </a:xfrm>
        </p:spPr>
        <p:txBody>
          <a:bodyPr/>
          <a:lstStyle/>
          <a:p>
            <a:pPr algn="ctr"/>
            <a:r>
              <a:rPr lang="tr-TR" b="1" dirty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MEDİNE-İ MÜNEVVERE</a:t>
            </a:r>
            <a:endParaRPr lang="tr-TR" dirty="0"/>
          </a:p>
        </p:txBody>
      </p:sp>
      <p:sp>
        <p:nvSpPr>
          <p:cNvPr id="7" name="Alt Başlık 2"/>
          <p:cNvSpPr txBox="1">
            <a:spLocks/>
          </p:cNvSpPr>
          <p:nvPr/>
        </p:nvSpPr>
        <p:spPr>
          <a:xfrm>
            <a:off x="1779332" y="1724790"/>
            <a:ext cx="9144000" cy="39824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>
                <a:latin typeface="Century Gothic" panose="020B0502020202020204" pitchFamily="34" charset="0"/>
              </a:rPr>
              <a:t>	Mekke’nin 450 km. kadar kuzeyindedir.</a:t>
            </a:r>
          </a:p>
          <a:p>
            <a:pPr marL="0" indent="0">
              <a:buNone/>
            </a:pPr>
            <a:r>
              <a:rPr lang="tr-TR" dirty="0" smtClean="0">
                <a:latin typeface="Century Gothic" panose="020B0502020202020204" pitchFamily="34" charset="0"/>
              </a:rPr>
              <a:t>	Nüfusu </a:t>
            </a:r>
            <a:r>
              <a:rPr lang="tr-TR" dirty="0" err="1" smtClean="0">
                <a:latin typeface="Century Gothic" panose="020B0502020202020204" pitchFamily="34" charset="0"/>
              </a:rPr>
              <a:t>asr</a:t>
            </a:r>
            <a:r>
              <a:rPr lang="tr-TR" dirty="0" smtClean="0">
                <a:latin typeface="Century Gothic" panose="020B0502020202020204" pitchFamily="34" charset="0"/>
              </a:rPr>
              <a:t>-ı saadette 15.000 civarında iken günümüzde ise 	1.500.000’a yakındır.</a:t>
            </a:r>
          </a:p>
          <a:p>
            <a:pPr marL="0" indent="0">
              <a:buNone/>
            </a:pPr>
            <a:r>
              <a:rPr lang="tr-TR" dirty="0" smtClean="0">
                <a:latin typeface="Century Gothic" panose="020B0502020202020204" pitchFamily="34" charset="0"/>
              </a:rPr>
              <a:t>	Hicretten önceki adı </a:t>
            </a:r>
            <a:r>
              <a:rPr lang="tr-TR" dirty="0" err="1" smtClean="0">
                <a:latin typeface="Century Gothic" panose="020B0502020202020204" pitchFamily="34" charset="0"/>
              </a:rPr>
              <a:t>Yesrib</a:t>
            </a:r>
            <a:r>
              <a:rPr lang="tr-TR" dirty="0" smtClean="0">
                <a:latin typeface="Century Gothic" panose="020B0502020202020204" pitchFamily="34" charset="0"/>
              </a:rPr>
              <a:t> iken Peygamberimiz adını Nurlu Şehir anlamına gelen Medine-i Münevvere şeklinde değiştirmiştir.</a:t>
            </a:r>
          </a:p>
          <a:p>
            <a:pPr marL="0" indent="0">
              <a:buNone/>
            </a:pPr>
            <a:r>
              <a:rPr lang="tr-TR" sz="3200" dirty="0" smtClean="0"/>
              <a:t>	</a:t>
            </a:r>
            <a:r>
              <a:rPr lang="tr-TR" dirty="0">
                <a:latin typeface="Century Gothic" panose="020B0502020202020204" pitchFamily="34" charset="0"/>
              </a:rPr>
              <a:t>İslam'ın ilk başkenti ve üç kutsal şehrinden biridir.</a:t>
            </a:r>
          </a:p>
          <a:p>
            <a:pPr marL="0" indent="0">
              <a:buClr>
                <a:srgbClr val="A53010"/>
              </a:buClr>
              <a:buNone/>
            </a:pPr>
            <a:r>
              <a:rPr lang="tr-TR" dirty="0">
                <a:latin typeface="Century Gothic" panose="020B0502020202020204" pitchFamily="34" charset="0"/>
              </a:rPr>
              <a:t>	İslâm’ın iki Harem-i Şerif’inden biridir.</a:t>
            </a:r>
          </a:p>
          <a:p>
            <a:pPr marL="0" lvl="0" indent="0">
              <a:buClr>
                <a:srgbClr val="A53010"/>
              </a:buClr>
              <a:buNone/>
            </a:pPr>
            <a:r>
              <a:rPr lang="tr-TR" b="1" dirty="0">
                <a:latin typeface="Century Gothic" panose="020B0502020202020204" pitchFamily="34" charset="0"/>
              </a:rPr>
              <a:t>“Hz. </a:t>
            </a:r>
            <a:r>
              <a:rPr lang="tr-TR" b="1" dirty="0" smtClean="0">
                <a:latin typeface="Century Gothic" panose="020B0502020202020204" pitchFamily="34" charset="0"/>
              </a:rPr>
              <a:t>İbrahim </a:t>
            </a:r>
            <a:r>
              <a:rPr lang="tr-TR" b="1" dirty="0">
                <a:latin typeface="Century Gothic" panose="020B0502020202020204" pitchFamily="34" charset="0"/>
              </a:rPr>
              <a:t>Mekke’yi harem yaptığı gibi ben de Medine’yi harem yaptım.” </a:t>
            </a:r>
            <a:r>
              <a:rPr lang="tr-TR" sz="2200" dirty="0">
                <a:latin typeface="Century Gothic" panose="020B0502020202020204" pitchFamily="34" charset="0"/>
              </a:rPr>
              <a:t>(</a:t>
            </a:r>
            <a:r>
              <a:rPr lang="tr-TR" sz="2200" dirty="0" err="1">
                <a:latin typeface="Century Gothic" panose="020B0502020202020204" pitchFamily="34" charset="0"/>
              </a:rPr>
              <a:t>Buhârî</a:t>
            </a:r>
            <a:r>
              <a:rPr lang="tr-TR" sz="2200" dirty="0">
                <a:latin typeface="Century Gothic" panose="020B0502020202020204" pitchFamily="34" charset="0"/>
              </a:rPr>
              <a:t>, Müslim)</a:t>
            </a:r>
          </a:p>
          <a:p>
            <a:pPr marL="0" indent="0">
              <a:buNone/>
            </a:pPr>
            <a:endParaRPr lang="tr-TR" dirty="0" smtClean="0">
              <a:latin typeface="Century Gothic" panose="020B0502020202020204" pitchFamily="34" charset="0"/>
            </a:endParaRPr>
          </a:p>
          <a:p>
            <a:endParaRPr lang="tr-TR" dirty="0">
              <a:latin typeface="Century Gothic" panose="020B050202020202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817" y="1664321"/>
            <a:ext cx="358353" cy="358353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041" y="2843230"/>
            <a:ext cx="350874" cy="350874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817" y="2143612"/>
            <a:ext cx="331577" cy="331577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744" y="3978067"/>
            <a:ext cx="350874" cy="350874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041" y="4395697"/>
            <a:ext cx="350874" cy="350874"/>
          </a:xfrm>
          <a:prstGeom prst="rect">
            <a:avLst/>
          </a:prstGeom>
        </p:spPr>
      </p:pic>
      <p:grpSp>
        <p:nvGrpSpPr>
          <p:cNvPr id="13" name="Grup 12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4" name="Resim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5" name="Resim 14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94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1836435" y="640685"/>
            <a:ext cx="8245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Hoşgörüsü</a:t>
            </a:r>
            <a:endParaRPr lang="tr-TR" dirty="0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1410788" y="2186558"/>
            <a:ext cx="9553003" cy="3308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 smtClean="0">
                <a:latin typeface="Century Gothic"/>
                <a:cs typeface="Century Gothic"/>
              </a:rPr>
              <a:t>Hayatında hiçbir zaman kadını ve köleyi dövmemiş, şahsına yapılan haksızlıktan dolayı intikam almamıştır.</a:t>
            </a:r>
          </a:p>
          <a:p>
            <a:pPr marL="0" indent="0">
              <a:buNone/>
            </a:pPr>
            <a:r>
              <a:rPr lang="tr-TR" sz="1600" dirty="0" smtClean="0">
                <a:latin typeface="Century Gothic"/>
                <a:cs typeface="Century Gothic"/>
              </a:rPr>
              <a:t>(Müslim)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1600" dirty="0" smtClean="0">
              <a:latin typeface="Century Gothic"/>
              <a:cs typeface="Century Gothic"/>
            </a:endParaRPr>
          </a:p>
          <a:p>
            <a:r>
              <a:rPr lang="tr-TR" sz="2400" dirty="0" smtClean="0">
                <a:latin typeface="Century Gothic"/>
                <a:cs typeface="Century Gothic"/>
              </a:rPr>
              <a:t>On yıl boyunca hizmetinde bulunan Enes b. Mâlik’e bir defa bile kızmamış, yaptığı herhangi bir hatadan dolayı onu azarlamamıştır.</a:t>
            </a:r>
          </a:p>
          <a:p>
            <a:pPr marL="0" indent="0">
              <a:buNone/>
            </a:pPr>
            <a:r>
              <a:rPr lang="tr-TR" sz="1600" dirty="0" smtClean="0">
                <a:latin typeface="Century Gothic"/>
                <a:cs typeface="Century Gothic"/>
              </a:rPr>
              <a:t>(Müslim)</a:t>
            </a:r>
            <a:endParaRPr lang="tr-TR" sz="1600" dirty="0">
              <a:latin typeface="Century Gothic"/>
              <a:cs typeface="Century Gothic"/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692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1949646" y="379428"/>
            <a:ext cx="8245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Nezaketi</a:t>
            </a:r>
            <a:endParaRPr lang="tr-TR" dirty="0"/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1776548" y="1962101"/>
            <a:ext cx="9440091" cy="3968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sz="2400" dirty="0" smtClean="0">
                <a:latin typeface="Century Gothic"/>
                <a:cs typeface="Century Gothic"/>
              </a:rPr>
              <a:t>Karşılaştığı</a:t>
            </a:r>
            <a:r>
              <a:rPr lang="lv-LV" altLang="tr-TR" sz="2400" dirty="0" smtClean="0">
                <a:latin typeface="Century Gothic"/>
                <a:cs typeface="Century Gothic"/>
              </a:rPr>
              <a:t> </a:t>
            </a:r>
            <a:r>
              <a:rPr lang="tr-TR" altLang="tr-TR" sz="2400" dirty="0" smtClean="0">
                <a:latin typeface="Century Gothic"/>
                <a:cs typeface="Century Gothic"/>
              </a:rPr>
              <a:t>kişilere,</a:t>
            </a:r>
            <a:r>
              <a:rPr lang="lv-LV" altLang="tr-TR" sz="2400" dirty="0" smtClean="0">
                <a:latin typeface="Century Gothic"/>
                <a:cs typeface="Century Gothic"/>
              </a:rPr>
              <a:t> ayırım </a:t>
            </a:r>
            <a:r>
              <a:rPr lang="tr-TR" altLang="tr-TR" sz="2400" dirty="0" smtClean="0">
                <a:latin typeface="Century Gothic"/>
                <a:cs typeface="Century Gothic"/>
              </a:rPr>
              <a:t>yapmaksızın önce O</a:t>
            </a:r>
            <a:r>
              <a:rPr lang="lv-LV" altLang="tr-TR" sz="2400" dirty="0" smtClean="0">
                <a:latin typeface="Century Gothic"/>
                <a:cs typeface="Century Gothic"/>
              </a:rPr>
              <a:t> selâm verir, erkeklerle tokalaşır, muhatabı elini bırakmadıkça o da bırakmazdı.</a:t>
            </a:r>
            <a:endParaRPr lang="tr-TR" altLang="tr-TR" sz="2400" dirty="0" smtClean="0">
              <a:latin typeface="Century Gothic"/>
              <a:cs typeface="Century Gothic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r-TR" altLang="tr-TR" sz="1200" dirty="0" smtClean="0">
              <a:latin typeface="Century Gothic"/>
              <a:cs typeface="Century Gothic"/>
            </a:endParaRPr>
          </a:p>
          <a:p>
            <a:r>
              <a:rPr lang="tr-TR" altLang="tr-TR" sz="2400" dirty="0" smtClean="0">
                <a:latin typeface="Century Gothic"/>
                <a:cs typeface="Century Gothic"/>
              </a:rPr>
              <a:t>Peygamberimiz bir şeyden hoşlanmazsa o kişinin hatasını asla yüzüne vurmaz, hoşnutsuzluğu sadece yüzünden anlaşılırdı.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altLang="tr-TR" sz="1050" dirty="0" smtClean="0">
              <a:latin typeface="Century Gothic"/>
              <a:cs typeface="Century Gothic"/>
            </a:endParaRPr>
          </a:p>
          <a:p>
            <a:r>
              <a:rPr lang="tr-TR" altLang="tr-TR" sz="2400" dirty="0" smtClean="0">
                <a:latin typeface="Century Gothic"/>
                <a:cs typeface="Century Gothic"/>
              </a:rPr>
              <a:t>Otururken bir başkasına karşı ayağını hiç uzatmamış, ziyaretine gelenlere çoğu kez oturmaları için kendi elbisesini sermiştir…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2400" dirty="0">
              <a:latin typeface="Century Gothic"/>
              <a:cs typeface="Century Gothic"/>
            </a:endParaRPr>
          </a:p>
        </p:txBody>
      </p:sp>
      <p:grpSp>
        <p:nvGrpSpPr>
          <p:cNvPr id="11" name="Grup 10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3" name="Resim 12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701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1871269" y="867108"/>
            <a:ext cx="8245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Doğru Sözlülüğü </a:t>
            </a:r>
            <a:r>
              <a:rPr lang="en-US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–</a:t>
            </a:r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 Hiç Yalan Söylememesi</a:t>
            </a:r>
            <a:endParaRPr lang="tr-TR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1281676" y="2107297"/>
            <a:ext cx="9612747" cy="3213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tr-TR" sz="2400" dirty="0" smtClean="0">
                <a:latin typeface="Century Gothic"/>
                <a:cs typeface="Century Gothic"/>
              </a:rPr>
              <a:t>Peygamberimiz (</a:t>
            </a:r>
            <a:r>
              <a:rPr lang="tr-TR" sz="2400" dirty="0" err="1" smtClean="0">
                <a:latin typeface="Century Gothic"/>
                <a:cs typeface="Century Gothic"/>
              </a:rPr>
              <a:t>s.a.s</a:t>
            </a:r>
            <a:r>
              <a:rPr lang="tr-TR" sz="2400" dirty="0" smtClean="0">
                <a:latin typeface="Century Gothic"/>
                <a:cs typeface="Century Gothic"/>
              </a:rPr>
              <a:t>)buyurmuştur ki:</a:t>
            </a:r>
          </a:p>
          <a:p>
            <a:pPr marL="0" indent="0" algn="just">
              <a:buNone/>
            </a:pPr>
            <a:r>
              <a:rPr lang="tr-TR" sz="2400" b="1" dirty="0" smtClean="0">
                <a:latin typeface="Century Gothic"/>
                <a:cs typeface="Century Gothic"/>
              </a:rPr>
              <a:t>“Doğru sözlü olunuz! Çünkü doğruluk iyiliğe, iyilik ise cennete götür. Kul daima doğruyu söylerse Allah katında </a:t>
            </a:r>
            <a:r>
              <a:rPr lang="tr-TR" sz="2400" b="1" dirty="0" err="1" smtClean="0">
                <a:latin typeface="Century Gothic"/>
                <a:cs typeface="Century Gothic"/>
              </a:rPr>
              <a:t>sıddîk</a:t>
            </a:r>
            <a:r>
              <a:rPr lang="tr-TR" sz="2400" b="1" dirty="0" smtClean="0">
                <a:latin typeface="Century Gothic"/>
                <a:cs typeface="Century Gothic"/>
              </a:rPr>
              <a:t> (çok doğru sözlü kişi) olarak yazılır. </a:t>
            </a:r>
          </a:p>
          <a:p>
            <a:pPr marL="0" indent="0" algn="just">
              <a:buNone/>
            </a:pPr>
            <a:r>
              <a:rPr lang="tr-TR" sz="2400" b="1" dirty="0" smtClean="0">
                <a:latin typeface="Century Gothic"/>
                <a:cs typeface="Century Gothic"/>
              </a:rPr>
              <a:t>Yalandan da sakının! Çünkü yalan kötülüğe, kötülük de cehenneme götürür. Kul sürekli yalan söylerse Allah katında </a:t>
            </a:r>
            <a:r>
              <a:rPr lang="tr-TR" sz="2400" b="1" dirty="0" err="1" smtClean="0">
                <a:latin typeface="Century Gothic"/>
                <a:cs typeface="Century Gothic"/>
              </a:rPr>
              <a:t>kezzab</a:t>
            </a:r>
            <a:r>
              <a:rPr lang="tr-TR" sz="2400" b="1" dirty="0" smtClean="0">
                <a:latin typeface="Century Gothic"/>
                <a:cs typeface="Century Gothic"/>
              </a:rPr>
              <a:t> (çok yalan söyleyen kişi) olarak yazılır</a:t>
            </a:r>
            <a:r>
              <a:rPr lang="tr-TR" b="1" dirty="0" smtClean="0">
                <a:latin typeface="Century Gothic"/>
                <a:cs typeface="Century Gothic"/>
              </a:rPr>
              <a:t>.”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tr-TR" sz="1800" dirty="0" smtClean="0">
                <a:latin typeface="Century Gothic"/>
                <a:cs typeface="Century Gothic"/>
              </a:rPr>
              <a:t>(Buhari, Müslim)</a:t>
            </a:r>
            <a:endParaRPr lang="tr-TR" sz="1800" dirty="0">
              <a:latin typeface="Century Gothic"/>
              <a:cs typeface="Century Gothic"/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841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1723223" y="579725"/>
            <a:ext cx="8245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Alçakgönüllülüğü - Mütevaziliği</a:t>
            </a:r>
            <a:endParaRPr lang="tr-TR" dirty="0"/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1577405" y="2177142"/>
            <a:ext cx="9390666" cy="4193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altLang="tr-TR" dirty="0" smtClean="0">
                <a:latin typeface="Century Gothic"/>
                <a:cs typeface="Century Gothic"/>
              </a:rPr>
              <a:t>Peygamber Efendimizin huzurunda heyecanlanıp titremeye başlayan bir kişiye </a:t>
            </a:r>
            <a:r>
              <a:rPr lang="tr-TR" b="1" dirty="0" smtClean="0">
                <a:latin typeface="Century Gothic"/>
                <a:cs typeface="Century Gothic"/>
              </a:rPr>
              <a:t>“</a:t>
            </a:r>
            <a:r>
              <a:rPr lang="tr-TR" altLang="tr-TR" b="1" dirty="0" smtClean="0">
                <a:latin typeface="Century Gothic"/>
                <a:cs typeface="Century Gothic"/>
              </a:rPr>
              <a:t>Titreme, sakin ol! ben bir kral değilim, </a:t>
            </a:r>
            <a:r>
              <a:rPr lang="tr-TR" altLang="tr-TR" b="1" dirty="0" err="1" smtClean="0">
                <a:latin typeface="Century Gothic"/>
                <a:cs typeface="Century Gothic"/>
              </a:rPr>
              <a:t>Kureyş’ten</a:t>
            </a:r>
            <a:r>
              <a:rPr lang="tr-TR" altLang="tr-TR" b="1" dirty="0" smtClean="0">
                <a:latin typeface="Century Gothic"/>
                <a:cs typeface="Century Gothic"/>
              </a:rPr>
              <a:t> kuru ekmek yiyen bir kadının oğluyum.</a:t>
            </a:r>
            <a:r>
              <a:rPr lang="tr-TR" b="1" dirty="0" smtClean="0">
                <a:latin typeface="Century Gothic"/>
                <a:cs typeface="Century Gothic"/>
              </a:rPr>
              <a:t>”</a:t>
            </a:r>
            <a:r>
              <a:rPr lang="tr-TR" altLang="tr-TR" b="1" dirty="0" smtClean="0">
                <a:latin typeface="Century Gothic"/>
                <a:cs typeface="Century Gothic"/>
              </a:rPr>
              <a:t> </a:t>
            </a:r>
            <a:r>
              <a:rPr lang="tr-TR" altLang="tr-TR" dirty="0" smtClean="0">
                <a:latin typeface="Century Gothic"/>
                <a:cs typeface="Century Gothic"/>
              </a:rPr>
              <a:t>diyecek kadar alçakgönüllü idi.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tr-TR" altLang="tr-TR" sz="1800" b="1" dirty="0" smtClean="0">
              <a:latin typeface="Century Gothic"/>
              <a:cs typeface="Century Gothic"/>
            </a:endParaRPr>
          </a:p>
          <a:p>
            <a:pPr algn="just"/>
            <a:r>
              <a:rPr lang="tr-TR" b="1" dirty="0" smtClean="0">
                <a:latin typeface="Century Gothic"/>
                <a:cs typeface="Century Gothic"/>
              </a:rPr>
              <a:t>“</a:t>
            </a:r>
            <a:r>
              <a:rPr lang="tr-TR" altLang="tr-TR" b="1" dirty="0" smtClean="0">
                <a:latin typeface="Century Gothic"/>
                <a:cs typeface="Century Gothic"/>
              </a:rPr>
              <a:t>Kim Allah için alçakgönüllü olursa Allah onu yüceltir, kim de kibirli olursa Allah onu alçaltır.</a:t>
            </a:r>
            <a:r>
              <a:rPr lang="tr-TR" sz="2400" b="1" dirty="0" smtClean="0">
                <a:latin typeface="Century Gothic"/>
                <a:cs typeface="Century Gothic"/>
              </a:rPr>
              <a:t>”</a:t>
            </a:r>
            <a:r>
              <a:rPr lang="tr-TR" altLang="tr-TR" sz="2400" dirty="0" smtClean="0">
                <a:latin typeface="Century Gothic"/>
                <a:cs typeface="Century Gothic"/>
              </a:rPr>
              <a:t> </a:t>
            </a:r>
            <a:endParaRPr lang="tr-TR" altLang="tr-TR" b="1" dirty="0">
              <a:latin typeface="Century Gothic"/>
              <a:cs typeface="Century Gothic"/>
            </a:endParaRPr>
          </a:p>
          <a:p>
            <a:pPr marL="0" indent="0" algn="just">
              <a:buNone/>
            </a:pPr>
            <a:r>
              <a:rPr lang="tr-TR" altLang="tr-TR" sz="1800" dirty="0" smtClean="0">
                <a:latin typeface="Century Gothic"/>
                <a:cs typeface="Century Gothic"/>
              </a:rPr>
              <a:t>(Müslim, </a:t>
            </a:r>
            <a:r>
              <a:rPr lang="tr-TR" altLang="tr-TR" sz="1800" dirty="0" err="1" smtClean="0">
                <a:latin typeface="Century Gothic"/>
                <a:cs typeface="Century Gothic"/>
              </a:rPr>
              <a:t>Taberani</a:t>
            </a:r>
            <a:r>
              <a:rPr lang="tr-TR" altLang="tr-TR" sz="1800" dirty="0" smtClean="0">
                <a:latin typeface="Century Gothic"/>
                <a:cs typeface="Century Gothic"/>
              </a:rPr>
              <a:t>)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tr-TR" dirty="0">
              <a:latin typeface="Century Gothic"/>
              <a:cs typeface="Century Gothic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38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1766766" y="614560"/>
            <a:ext cx="8245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Verdiği Sözden Asla Caymaması</a:t>
            </a:r>
            <a:endParaRPr lang="tr-TR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1367095" y="2347252"/>
            <a:ext cx="9997592" cy="3278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latin typeface="Century Gothic"/>
                <a:cs typeface="Century Gothic"/>
              </a:rPr>
              <a:t>Peygamberliğinden önce bir gençle buluşmak üzere sözleşmiş; gencin unutması üzerine üç gün buluşma yerinde onu beklemiştir</a:t>
            </a:r>
            <a:r>
              <a:rPr lang="tr-TR" sz="1400" dirty="0" smtClean="0">
                <a:latin typeface="Century Gothic"/>
                <a:cs typeface="Century Gothic"/>
              </a:rPr>
              <a:t>…</a:t>
            </a:r>
          </a:p>
          <a:p>
            <a:pPr marL="0" indent="0">
              <a:buNone/>
            </a:pPr>
            <a:r>
              <a:rPr lang="tr-TR" sz="1400" dirty="0" smtClean="0">
                <a:latin typeface="Century Gothic"/>
                <a:cs typeface="Century Gothic"/>
              </a:rPr>
              <a:t>Ebu Davud, </a:t>
            </a:r>
            <a:r>
              <a:rPr lang="tr-TR" sz="1400" dirty="0" err="1" smtClean="0">
                <a:latin typeface="Century Gothic"/>
                <a:cs typeface="Century Gothic"/>
              </a:rPr>
              <a:t>Edeb</a:t>
            </a:r>
            <a:r>
              <a:rPr lang="tr-TR" sz="1400" dirty="0" smtClean="0">
                <a:latin typeface="Century Gothic"/>
                <a:cs typeface="Century Gothic"/>
              </a:rPr>
              <a:t> 89)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1400" dirty="0" smtClean="0">
              <a:latin typeface="Century Gothic"/>
              <a:cs typeface="Century Gothic"/>
            </a:endParaRPr>
          </a:p>
          <a:p>
            <a:r>
              <a:rPr lang="tr-TR" dirty="0" smtClean="0">
                <a:latin typeface="Century Gothic"/>
                <a:cs typeface="Century Gothic"/>
              </a:rPr>
              <a:t>Verdiği sözde durmamayı münafıklık alameti saymıştır…</a:t>
            </a:r>
          </a:p>
        </p:txBody>
      </p:sp>
      <p:grpSp>
        <p:nvGrpSpPr>
          <p:cNvPr id="8" name="Grup 7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745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1688389" y="658102"/>
            <a:ext cx="8245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Güvenirliliği</a:t>
            </a:r>
            <a:endParaRPr lang="tr-TR" dirty="0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1773295" y="2465784"/>
            <a:ext cx="9722019" cy="2863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latin typeface="Century Gothic"/>
                <a:cs typeface="Century Gothic"/>
              </a:rPr>
              <a:t>Peygamber olmadan önce   </a:t>
            </a:r>
            <a:r>
              <a:rPr lang="tr-TR" b="1" dirty="0" err="1" smtClean="0">
                <a:latin typeface="Century Gothic"/>
                <a:cs typeface="Century Gothic"/>
              </a:rPr>
              <a:t>Muhammed’ül</a:t>
            </a:r>
            <a:r>
              <a:rPr lang="tr-TR" b="1" dirty="0" smtClean="0">
                <a:latin typeface="Century Gothic"/>
                <a:cs typeface="Century Gothic"/>
              </a:rPr>
              <a:t>-Emin </a:t>
            </a:r>
            <a:r>
              <a:rPr lang="tr-TR" dirty="0" smtClean="0">
                <a:latin typeface="Century Gothic"/>
                <a:cs typeface="Century Gothic"/>
              </a:rPr>
              <a:t>olarak anılıyordu.</a:t>
            </a:r>
          </a:p>
          <a:p>
            <a:endParaRPr lang="tr-TR" sz="1400" dirty="0" smtClean="0">
              <a:latin typeface="Century Gothic"/>
              <a:cs typeface="Century Gothic"/>
            </a:endParaRPr>
          </a:p>
          <a:p>
            <a:r>
              <a:rPr lang="tr-TR" dirty="0" smtClean="0">
                <a:latin typeface="Century Gothic"/>
                <a:cs typeface="Century Gothic"/>
              </a:rPr>
              <a:t>Kendisine bırakılan emanetleri Mekke’den ayrılırken </a:t>
            </a:r>
            <a:r>
              <a:rPr lang="tr-TR" b="1" dirty="0" smtClean="0">
                <a:latin typeface="Century Gothic"/>
                <a:cs typeface="Century Gothic"/>
              </a:rPr>
              <a:t>sahiplerine teslim edilmek üzere </a:t>
            </a:r>
            <a:r>
              <a:rPr lang="tr-TR" dirty="0" smtClean="0">
                <a:latin typeface="Century Gothic"/>
                <a:cs typeface="Century Gothic"/>
              </a:rPr>
              <a:t>Hz. Ali’ye bırakmıştı.</a:t>
            </a:r>
            <a:endParaRPr lang="tr-TR" dirty="0">
              <a:latin typeface="Century Gothic"/>
              <a:cs typeface="Century Gothic"/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081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1792891" y="658102"/>
            <a:ext cx="8245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Cömertliği</a:t>
            </a:r>
            <a:endParaRPr lang="tr-TR" dirty="0"/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5539252" y="2350855"/>
            <a:ext cx="5944748" cy="38285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tr-TR" sz="2400" dirty="0" smtClean="0">
                <a:latin typeface="Century Gothic"/>
                <a:cs typeface="Century Gothic"/>
              </a:rPr>
              <a:t>Kimseyi eli boş çevirmez </a:t>
            </a:r>
            <a:r>
              <a:rPr lang="tr-TR" sz="2400" b="1" dirty="0" smtClean="0">
                <a:latin typeface="Century Gothic"/>
                <a:cs typeface="Century Gothic"/>
              </a:rPr>
              <a:t>“Ben ancak dağıtıcıyım, veren Allah’tır.”</a:t>
            </a:r>
            <a:r>
              <a:rPr lang="tr-TR" sz="2400" dirty="0" smtClean="0">
                <a:latin typeface="Century Gothic"/>
                <a:cs typeface="Century Gothic"/>
              </a:rPr>
              <a:t> derdi.</a:t>
            </a:r>
          </a:p>
          <a:p>
            <a:pPr algn="just">
              <a:lnSpc>
                <a:spcPct val="100000"/>
              </a:lnSpc>
            </a:pPr>
            <a:endParaRPr lang="tr-TR" sz="1600" dirty="0" smtClean="0">
              <a:latin typeface="Century Gothic"/>
              <a:cs typeface="Century Gothic"/>
            </a:endParaRPr>
          </a:p>
          <a:p>
            <a:pPr algn="just">
              <a:lnSpc>
                <a:spcPct val="100000"/>
              </a:lnSpc>
            </a:pPr>
            <a:r>
              <a:rPr lang="tr-TR" sz="2400" dirty="0" smtClean="0">
                <a:latin typeface="Century Gothic"/>
                <a:cs typeface="Century Gothic"/>
              </a:rPr>
              <a:t>Efendimiz şöyle buyurmuştur; </a:t>
            </a:r>
            <a:r>
              <a:rPr lang="tr-TR" sz="2400" b="1" dirty="0" smtClean="0">
                <a:latin typeface="Century Gothic"/>
                <a:cs typeface="Century Gothic"/>
              </a:rPr>
              <a:t>“Cömert kişi, Allah’a yakındır, insanlara yakındır, cennete yakındır, cehenneme uzaktır. Cimri ise </a:t>
            </a:r>
            <a:r>
              <a:rPr lang="tr-TR" sz="2400" b="1" dirty="0" err="1" smtClean="0">
                <a:latin typeface="Century Gothic"/>
                <a:cs typeface="Century Gothic"/>
              </a:rPr>
              <a:t>Allah’dan</a:t>
            </a:r>
            <a:r>
              <a:rPr lang="tr-TR" sz="2400" b="1" dirty="0" smtClean="0">
                <a:latin typeface="Century Gothic"/>
                <a:cs typeface="Century Gothic"/>
              </a:rPr>
              <a:t> uzaktır, insanlardan uzaktır, cennetten uzaktır, cehenneme yakındır.”</a:t>
            </a:r>
            <a:r>
              <a:rPr lang="tr-TR" sz="2400" dirty="0" smtClean="0">
                <a:latin typeface="Century Gothic"/>
                <a:cs typeface="Century Gothic"/>
              </a:rPr>
              <a:t> </a:t>
            </a:r>
            <a:r>
              <a:rPr lang="tr-TR" sz="1800" dirty="0" err="1" smtClean="0">
                <a:latin typeface="Century Gothic"/>
                <a:cs typeface="Century Gothic"/>
              </a:rPr>
              <a:t>Tirmizi</a:t>
            </a:r>
            <a:endParaRPr lang="tr-TR" sz="1800" dirty="0">
              <a:latin typeface="Century Gothic"/>
              <a:cs typeface="Century Gothic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  <p:pic>
        <p:nvPicPr>
          <p:cNvPr id="2" name="Resi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876" y="2350854"/>
            <a:ext cx="4620364" cy="382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9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1810308" y="780022"/>
            <a:ext cx="8245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Adaleti</a:t>
            </a:r>
            <a:endParaRPr lang="tr-TR" dirty="0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6439855" y="2620621"/>
            <a:ext cx="3936179" cy="3035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tr-TR" dirty="0" smtClean="0">
                <a:latin typeface="Century Gothic"/>
                <a:cs typeface="Century Gothic"/>
              </a:rPr>
              <a:t>Kızı Fatıma dahi bir suç işlese, cezasını vermekte tereddüt etmeyeceğini ifade etmiştir.</a:t>
            </a:r>
            <a:endParaRPr lang="tr-TR" dirty="0">
              <a:latin typeface="Century Gothic"/>
              <a:cs typeface="Century Gothic"/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  <p:pic>
        <p:nvPicPr>
          <p:cNvPr id="1026" name="Picture 2" descr="http://www.tarihhaber.net/wp-content/uploads/2016/01/adalet-i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98" y="2620621"/>
            <a:ext cx="4718274" cy="309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32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77529" y="2206463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Güvenlik Tedbirleri</a:t>
            </a:r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910316" y="1430310"/>
            <a:ext cx="8245753" cy="55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Osmanlı’nın Medine’de Yaptığı Hizmetler</a:t>
            </a:r>
            <a:endParaRPr lang="tr-TR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6319266" y="2141472"/>
            <a:ext cx="4239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Ecdadımız</a:t>
            </a:r>
            <a:r>
              <a:rPr lang="en-US" dirty="0" smtClean="0"/>
              <a:t>, </a:t>
            </a:r>
            <a:r>
              <a:rPr lang="en-US" dirty="0" err="1" smtClean="0"/>
              <a:t>Mekke’ye</a:t>
            </a:r>
            <a:r>
              <a:rPr lang="en-US" dirty="0" smtClean="0"/>
              <a:t> </a:t>
            </a:r>
            <a:r>
              <a:rPr lang="en-US" dirty="0" err="1" smtClean="0"/>
              <a:t>olduğu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Medine’ye</a:t>
            </a:r>
            <a:r>
              <a:rPr lang="en-US" dirty="0" smtClean="0"/>
              <a:t> de </a:t>
            </a:r>
            <a:r>
              <a:rPr lang="en-US" dirty="0" err="1" smtClean="0"/>
              <a:t>ayrı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önem</a:t>
            </a:r>
            <a:r>
              <a:rPr lang="en-US" dirty="0" smtClean="0"/>
              <a:t> </a:t>
            </a:r>
            <a:r>
              <a:rPr lang="en-US" dirty="0" err="1" smtClean="0"/>
              <a:t>vermiş</a:t>
            </a:r>
            <a:r>
              <a:rPr lang="en-US" dirty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zamanın</a:t>
            </a:r>
            <a:r>
              <a:rPr lang="en-US" dirty="0" smtClean="0"/>
              <a:t> </a:t>
            </a:r>
            <a:r>
              <a:rPr lang="en-US" dirty="0" err="1" smtClean="0"/>
              <a:t>imkanlarının</a:t>
            </a:r>
            <a:r>
              <a:rPr lang="en-US" dirty="0" smtClean="0"/>
              <a:t> </a:t>
            </a:r>
            <a:r>
              <a:rPr lang="en-US" dirty="0" err="1" smtClean="0"/>
              <a:t>üzerinde</a:t>
            </a:r>
            <a:r>
              <a:rPr lang="en-US" dirty="0" smtClean="0"/>
              <a:t> </a:t>
            </a:r>
            <a:r>
              <a:rPr lang="en-US" dirty="0" err="1" smtClean="0"/>
              <a:t>hizmet</a:t>
            </a:r>
            <a:r>
              <a:rPr lang="tr-TR" dirty="0" err="1" smtClean="0"/>
              <a:t>ler</a:t>
            </a:r>
            <a:r>
              <a:rPr lang="en-US" dirty="0" smtClean="0"/>
              <a:t> </a:t>
            </a:r>
            <a:r>
              <a:rPr lang="en-US" dirty="0" err="1" smtClean="0"/>
              <a:t>sunmuştur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27487" y="3260465"/>
            <a:ext cx="98273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Century Gothic" panose="020B0502020202020204" pitchFamily="34" charset="0"/>
              </a:rPr>
              <a:t>H</a:t>
            </a:r>
            <a:r>
              <a:rPr lang="tr-TR" sz="2000" dirty="0" smtClean="0">
                <a:latin typeface="Century Gothic" panose="020B0502020202020204" pitchFamily="34" charset="0"/>
              </a:rPr>
              <a:t>ac mevsiminde yoğunlaşan Bedevî saldırılarına karşı yerli halkın ve hacıların güvenliği sağlanmak maksadıyla Kanunî </a:t>
            </a:r>
            <a:r>
              <a:rPr lang="tr-TR" sz="2000" dirty="0">
                <a:latin typeface="Century Gothic" panose="020B0502020202020204" pitchFamily="34" charset="0"/>
              </a:rPr>
              <a:t>Sultan Süleyman zamanında </a:t>
            </a:r>
            <a:r>
              <a:rPr lang="tr-TR" sz="2000" dirty="0" smtClean="0">
                <a:latin typeface="Century Gothic" panose="020B0502020202020204" pitchFamily="34" charset="0"/>
              </a:rPr>
              <a:t>Medine'yi </a:t>
            </a:r>
            <a:r>
              <a:rPr lang="tr-TR" sz="2000" dirty="0">
                <a:latin typeface="Century Gothic" panose="020B0502020202020204" pitchFamily="34" charset="0"/>
              </a:rPr>
              <a:t>çepeçevre kuşatan surlar </a:t>
            </a:r>
            <a:r>
              <a:rPr lang="tr-TR" sz="2000" dirty="0" err="1">
                <a:latin typeface="Century Gothic" panose="020B0502020202020204" pitchFamily="34" charset="0"/>
              </a:rPr>
              <a:t>inşâ</a:t>
            </a:r>
            <a:r>
              <a:rPr lang="tr-TR" sz="2000" dirty="0">
                <a:latin typeface="Century Gothic" panose="020B0502020202020204" pitchFamily="34" charset="0"/>
              </a:rPr>
              <a:t> </a:t>
            </a:r>
            <a:r>
              <a:rPr lang="tr-TR" sz="2000" dirty="0" smtClean="0">
                <a:latin typeface="Century Gothic" panose="020B0502020202020204" pitchFamily="34" charset="0"/>
              </a:rPr>
              <a:t>edilmiştir.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Century Gothic" panose="020B0502020202020204" pitchFamily="34" charset="0"/>
              </a:rPr>
              <a:t>Yine </a:t>
            </a:r>
            <a:r>
              <a:rPr lang="tr-TR" sz="2000" dirty="0">
                <a:latin typeface="Century Gothic" panose="020B0502020202020204" pitchFamily="34" charset="0"/>
              </a:rPr>
              <a:t>Kanunî devrinde Medine'de bir askerî kışla, bir muhabere kışlası ve bir kale </a:t>
            </a:r>
            <a:r>
              <a:rPr lang="tr-TR" sz="2000" dirty="0" err="1">
                <a:latin typeface="Century Gothic" panose="020B0502020202020204" pitchFamily="34" charset="0"/>
              </a:rPr>
              <a:t>inşâ</a:t>
            </a:r>
            <a:r>
              <a:rPr lang="tr-TR" sz="2000" dirty="0">
                <a:latin typeface="Century Gothic" panose="020B0502020202020204" pitchFamily="34" charset="0"/>
              </a:rPr>
              <a:t> </a:t>
            </a:r>
            <a:r>
              <a:rPr lang="tr-TR" sz="2000" dirty="0" smtClean="0">
                <a:latin typeface="Century Gothic" panose="020B0502020202020204" pitchFamily="34" charset="0"/>
              </a:rPr>
              <a:t>edilmiştir.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err="1" smtClean="0">
                <a:latin typeface="Century Gothic" panose="020B0502020202020204" pitchFamily="34" charset="0"/>
              </a:rPr>
              <a:t>Kuba</a:t>
            </a:r>
            <a:r>
              <a:rPr lang="tr-TR" sz="2000" dirty="0" smtClean="0">
                <a:latin typeface="Century Gothic" panose="020B0502020202020204" pitchFamily="34" charset="0"/>
              </a:rPr>
              <a:t> </a:t>
            </a:r>
            <a:r>
              <a:rPr lang="tr-TR" sz="2000" dirty="0">
                <a:latin typeface="Century Gothic" panose="020B0502020202020204" pitchFamily="34" charset="0"/>
              </a:rPr>
              <a:t>köyünde de güvenlik maksadıyla bir kale tesis </a:t>
            </a:r>
            <a:r>
              <a:rPr lang="tr-TR" sz="2000" dirty="0" smtClean="0">
                <a:latin typeface="Century Gothic" panose="020B0502020202020204" pitchFamily="34" charset="0"/>
              </a:rPr>
              <a:t>edilmiştir.</a:t>
            </a:r>
          </a:p>
          <a:p>
            <a:r>
              <a:rPr lang="tr-TR" sz="2000" dirty="0" smtClean="0">
                <a:latin typeface="Century Gothic" panose="020B0502020202020204" pitchFamily="34" charset="0"/>
              </a:rPr>
              <a:t>(Bu askeri yapılar maalesef günümüze ulaşamamıştır.) 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758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96041" y="2378042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Din, Hukuk ve Eğitim Hizmetleri</a:t>
            </a:r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811994" y="1577794"/>
            <a:ext cx="8245753" cy="55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Osmanlı’nın Medine’de Yaptığı Hizmetler</a:t>
            </a:r>
            <a:endParaRPr lang="tr-TR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700981" y="3570519"/>
            <a:ext cx="87310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Century Gothic" panose="020B0502020202020204" pitchFamily="34" charset="0"/>
              </a:rPr>
              <a:t>Medine'de </a:t>
            </a:r>
            <a:r>
              <a:rPr lang="tr-TR" sz="2000" dirty="0">
                <a:latin typeface="Century Gothic" panose="020B0502020202020204" pitchFamily="34" charset="0"/>
              </a:rPr>
              <a:t>ders veren âlimler ve hocalar için Kanunî devrinden itibaren tahsisat </a:t>
            </a:r>
            <a:r>
              <a:rPr lang="tr-TR" sz="2000" dirty="0" smtClean="0">
                <a:latin typeface="Century Gothic" panose="020B0502020202020204" pitchFamily="34" charset="0"/>
              </a:rPr>
              <a:t>ayrılmıştır.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Century Gothic" panose="020B0502020202020204" pitchFamily="34" charset="0"/>
              </a:rPr>
              <a:t>Osmanlı </a:t>
            </a:r>
            <a:r>
              <a:rPr lang="tr-TR" sz="2000" dirty="0">
                <a:latin typeface="Century Gothic" panose="020B0502020202020204" pitchFamily="34" charset="0"/>
              </a:rPr>
              <a:t>eğitim sisteminde yaşanan gelişmelere paralel olarak, Medine'de de medreselerin yanında; 1885'te Rüştiye, 1909'da İdadî, </a:t>
            </a:r>
            <a:r>
              <a:rPr lang="tr-TR" sz="2000" dirty="0" err="1" smtClean="0">
                <a:latin typeface="Century Gothic" panose="020B0502020202020204" pitchFamily="34" charset="0"/>
              </a:rPr>
              <a:t>Darü'l</a:t>
            </a:r>
            <a:r>
              <a:rPr lang="tr-TR" sz="2000" dirty="0" smtClean="0">
                <a:latin typeface="Century Gothic" panose="020B0502020202020204" pitchFamily="34" charset="0"/>
              </a:rPr>
              <a:t> - Muallim </a:t>
            </a:r>
            <a:r>
              <a:rPr lang="tr-TR" sz="2000" dirty="0">
                <a:latin typeface="Century Gothic" panose="020B0502020202020204" pitchFamily="34" charset="0"/>
              </a:rPr>
              <a:t>ve 1913'te İlâhiyat Fakültesi (Medrese-i Külliye-i </a:t>
            </a:r>
            <a:r>
              <a:rPr lang="tr-TR" sz="2000" dirty="0" err="1">
                <a:latin typeface="Century Gothic" panose="020B0502020202020204" pitchFamily="34" charset="0"/>
              </a:rPr>
              <a:t>İslâmiyye</a:t>
            </a:r>
            <a:r>
              <a:rPr lang="tr-TR" sz="2000" dirty="0">
                <a:latin typeface="Century Gothic" panose="020B0502020202020204" pitchFamily="34" charset="0"/>
              </a:rPr>
              <a:t>) açılmıştır.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>
                <a:latin typeface="Century Gothic" panose="020B0502020202020204" pitchFamily="34" charset="0"/>
              </a:rPr>
              <a:t>I</a:t>
            </a:r>
            <a:r>
              <a:rPr lang="tr-TR" sz="2000" dirty="0" smtClean="0">
                <a:latin typeface="Century Gothic" panose="020B0502020202020204" pitchFamily="34" charset="0"/>
              </a:rPr>
              <a:t>. </a:t>
            </a:r>
            <a:r>
              <a:rPr lang="tr-TR" sz="2000" dirty="0" err="1" smtClean="0">
                <a:latin typeface="Century Gothic" panose="020B0502020202020204" pitchFamily="34" charset="0"/>
              </a:rPr>
              <a:t>Abdulhamid</a:t>
            </a:r>
            <a:r>
              <a:rPr lang="tr-TR" sz="2000" dirty="0" smtClean="0">
                <a:latin typeface="Century Gothic" panose="020B0502020202020204" pitchFamily="34" charset="0"/>
              </a:rPr>
              <a:t>, Medine’de bir kütüphane ve yanında bir Medrese yaptırmıştır.</a:t>
            </a:r>
            <a:endParaRPr lang="en-US" sz="2000" dirty="0"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0" name="Resim 9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256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" y="0"/>
            <a:ext cx="12189819" cy="6857999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787529" y="0"/>
            <a:ext cx="6619120" cy="46166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400" dirty="0" smtClean="0">
                <a:latin typeface="Gabriola" panose="04040605051002020D02" pitchFamily="82" charset="0"/>
              </a:rPr>
              <a:t>Medine-i </a:t>
            </a:r>
            <a:r>
              <a:rPr lang="tr-TR" sz="2400" dirty="0" err="1" smtClean="0">
                <a:latin typeface="Gabriola" panose="04040605051002020D02" pitchFamily="82" charset="0"/>
              </a:rPr>
              <a:t>Münevvere’nin</a:t>
            </a:r>
            <a:r>
              <a:rPr lang="tr-TR" sz="2400" dirty="0" smtClean="0">
                <a:latin typeface="Gabriola" panose="04040605051002020D02" pitchFamily="82" charset="0"/>
              </a:rPr>
              <a:t> </a:t>
            </a:r>
            <a:r>
              <a:rPr lang="tr-TR" sz="2400" dirty="0" err="1" smtClean="0">
                <a:latin typeface="Gabriola" panose="04040605051002020D02" pitchFamily="82" charset="0"/>
              </a:rPr>
              <a:t>asr</a:t>
            </a:r>
            <a:r>
              <a:rPr lang="tr-TR" sz="2400" dirty="0" smtClean="0">
                <a:latin typeface="Gabriola" panose="04040605051002020D02" pitchFamily="82" charset="0"/>
              </a:rPr>
              <a:t>-ı saadetteki halini temsil eden bir resim</a:t>
            </a:r>
            <a:endParaRPr lang="tr-TR" sz="24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74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27215" y="1827435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İmar Hizmetleri</a:t>
            </a:r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890652" y="1430310"/>
            <a:ext cx="8245753" cy="55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Osmanlı’nın Medine’de Yaptığı Hizmetler</a:t>
            </a:r>
            <a:endParaRPr lang="tr-TR" sz="4800" dirty="0"/>
          </a:p>
        </p:txBody>
      </p:sp>
      <p:sp>
        <p:nvSpPr>
          <p:cNvPr id="8" name="Rectangle 7"/>
          <p:cNvSpPr/>
          <p:nvPr/>
        </p:nvSpPr>
        <p:spPr>
          <a:xfrm>
            <a:off x="816077" y="2804932"/>
            <a:ext cx="107859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entury Gothic" panose="020B0502020202020204" pitchFamily="34" charset="0"/>
              </a:rPr>
              <a:t>Kanunî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devrinde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mescidin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minareleri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yenilenmiş</a:t>
            </a:r>
            <a:r>
              <a:rPr lang="en-US" sz="2000" dirty="0">
                <a:latin typeface="Century Gothic" panose="020B0502020202020204" pitchFamily="34" charset="0"/>
              </a:rPr>
              <a:t>; </a:t>
            </a:r>
            <a:r>
              <a:rPr lang="en-US" sz="2000" dirty="0" smtClean="0">
                <a:latin typeface="Century Gothic" panose="020B0502020202020204" pitchFamily="34" charset="0"/>
              </a:rPr>
              <a:t>hat </a:t>
            </a:r>
            <a:r>
              <a:rPr lang="en-US" sz="2000" dirty="0" err="1">
                <a:latin typeface="Century Gothic" panose="020B0502020202020204" pitchFamily="34" charset="0"/>
              </a:rPr>
              <a:t>ve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tezhip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çalışmalarıyla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kubbeler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ve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mihraplar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tezyin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latin typeface="Century Gothic" panose="020B0502020202020204" pitchFamily="34" charset="0"/>
              </a:rPr>
              <a:t>e</a:t>
            </a:r>
            <a:r>
              <a:rPr lang="tr-TR" sz="2000" dirty="0" smtClean="0">
                <a:latin typeface="Century Gothic" panose="020B0502020202020204" pitchFamily="34" charset="0"/>
              </a:rPr>
              <a:t>dilmiştir</a:t>
            </a:r>
            <a:r>
              <a:rPr lang="en-US" sz="2000" dirty="0" smtClean="0">
                <a:latin typeface="Century Gothic" panose="020B0502020202020204" pitchFamily="34" charset="0"/>
              </a:rPr>
              <a:t>.</a:t>
            </a:r>
            <a:endParaRPr lang="tr-TR" sz="20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Century Gothic" panose="020B0502020202020204" pitchFamily="34" charset="0"/>
              </a:rPr>
              <a:t>Uhud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Şehitliği'nde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ve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Cennetü'l-Bâki'de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bulunan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kabirlerin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üzerlerine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türbeler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yapılmıştır</a:t>
            </a:r>
            <a:r>
              <a:rPr lang="en-US" sz="2000" dirty="0" smtClean="0">
                <a:latin typeface="Century Gothic" panose="020B0502020202020204" pitchFamily="34" charset="0"/>
              </a:rPr>
              <a:t>.</a:t>
            </a:r>
            <a:endParaRPr lang="tr-TR" sz="20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anose="020B0502020202020204" pitchFamily="34" charset="0"/>
              </a:rPr>
              <a:t>1813'te </a:t>
            </a:r>
            <a:r>
              <a:rPr lang="en-US" sz="2000" dirty="0" err="1">
                <a:latin typeface="Century Gothic" panose="020B0502020202020204" pitchFamily="34" charset="0"/>
              </a:rPr>
              <a:t>başlayan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çalışmalarla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latin typeface="Century Gothic" panose="020B0502020202020204" pitchFamily="34" charset="0"/>
              </a:rPr>
              <a:t>Sultan 2. Mahmud</a:t>
            </a:r>
            <a:r>
              <a:rPr lang="tr-TR" sz="2000" dirty="0" smtClean="0">
                <a:latin typeface="Century Gothic" panose="020B0502020202020204" pitchFamily="34" charset="0"/>
              </a:rPr>
              <a:t> tarafından </a:t>
            </a:r>
            <a:r>
              <a:rPr lang="en-US" sz="2000" dirty="0" err="1" smtClean="0">
                <a:latin typeface="Century Gothic" panose="020B0502020202020204" pitchFamily="34" charset="0"/>
              </a:rPr>
              <a:t>Mescid-i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Nebevî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genişletilmiş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ve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Memlük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Sultanı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Kayıtbay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tarafından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Hücre</a:t>
            </a:r>
            <a:r>
              <a:rPr lang="en-US" sz="2000" dirty="0">
                <a:latin typeface="Century Gothic" panose="020B0502020202020204" pitchFamily="34" charset="0"/>
              </a:rPr>
              <a:t>-î </a:t>
            </a:r>
            <a:r>
              <a:rPr lang="en-US" sz="2000" dirty="0" err="1">
                <a:latin typeface="Century Gothic" panose="020B0502020202020204" pitchFamily="34" charset="0"/>
              </a:rPr>
              <a:t>Saadet'in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üzerine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inşâ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ettirilen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ahşap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kubbenin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yerine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günümüze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kadar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ulaşan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taş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kubbe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yapılmıştır</a:t>
            </a:r>
            <a:r>
              <a:rPr lang="en-US" sz="2000" dirty="0" smtClean="0">
                <a:latin typeface="Century Gothic" panose="020B0502020202020204" pitchFamily="34" charset="0"/>
              </a:rPr>
              <a:t>.</a:t>
            </a:r>
            <a:endParaRPr lang="tr-TR" sz="20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Century Gothic" panose="020B0502020202020204" pitchFamily="34" charset="0"/>
              </a:rPr>
              <a:t>Mescid-i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Nebevî'nin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sembolü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hâline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gelen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ve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üzeri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kurşunla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kaplanıp</a:t>
            </a:r>
            <a:r>
              <a:rPr lang="tr-TR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yeşile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boyanan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kubbe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renginden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dolayı</a:t>
            </a:r>
            <a:r>
              <a:rPr lang="en-US" sz="2000" dirty="0">
                <a:latin typeface="Century Gothic" panose="020B0502020202020204" pitchFamily="34" charset="0"/>
              </a:rPr>
              <a:t> "</a:t>
            </a:r>
            <a:r>
              <a:rPr lang="en-US" sz="2000" dirty="0" err="1">
                <a:latin typeface="Century Gothic" panose="020B0502020202020204" pitchFamily="34" charset="0"/>
              </a:rPr>
              <a:t>Kubbetü'l-Hadra</a:t>
            </a:r>
            <a:r>
              <a:rPr lang="en-US" sz="2000" dirty="0">
                <a:latin typeface="Century Gothic" panose="020B0502020202020204" pitchFamily="34" charset="0"/>
              </a:rPr>
              <a:t>" (</a:t>
            </a:r>
            <a:r>
              <a:rPr lang="en-US" sz="2000" dirty="0" err="1">
                <a:latin typeface="Century Gothic" panose="020B0502020202020204" pitchFamily="34" charset="0"/>
              </a:rPr>
              <a:t>Yeşil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Kubbe</a:t>
            </a:r>
            <a:r>
              <a:rPr lang="en-US" sz="2000" dirty="0">
                <a:latin typeface="Century Gothic" panose="020B0502020202020204" pitchFamily="34" charset="0"/>
              </a:rPr>
              <a:t>) </a:t>
            </a:r>
            <a:r>
              <a:rPr lang="en-US" sz="2000" dirty="0" err="1">
                <a:latin typeface="Century Gothic" panose="020B0502020202020204" pitchFamily="34" charset="0"/>
              </a:rPr>
              <a:t>adıyla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latin typeface="Century Gothic" panose="020B0502020202020204" pitchFamily="34" charset="0"/>
              </a:rPr>
              <a:t>an</a:t>
            </a:r>
            <a:r>
              <a:rPr lang="tr-TR" sz="2000" dirty="0" err="1" smtClean="0">
                <a:latin typeface="Century Gothic" panose="020B0502020202020204" pitchFamily="34" charset="0"/>
              </a:rPr>
              <a:t>ılmıştır</a:t>
            </a:r>
            <a:r>
              <a:rPr lang="tr-TR" sz="2000" dirty="0" smtClean="0">
                <a:latin typeface="Century Gothic" panose="020B0502020202020204" pitchFamily="34" charset="0"/>
              </a:rPr>
              <a:t>.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688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41847" y="1866765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İmar Hizmetleri</a:t>
            </a:r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821827" y="1508968"/>
            <a:ext cx="8245753" cy="55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Osmanlı’nın Medine’de Yaptığı Hizmetler</a:t>
            </a:r>
            <a:endParaRPr lang="tr-TR" sz="4800" dirty="0"/>
          </a:p>
        </p:txBody>
      </p:sp>
      <p:sp>
        <p:nvSpPr>
          <p:cNvPr id="8" name="Rectangle 7"/>
          <p:cNvSpPr/>
          <p:nvPr/>
        </p:nvSpPr>
        <p:spPr>
          <a:xfrm>
            <a:off x="1514167" y="2863926"/>
            <a:ext cx="100962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Century Gothic" panose="020B0502020202020204" pitchFamily="34" charset="0"/>
              </a:rPr>
              <a:t>Mescid-i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Nebevî'de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Osmanlı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devrindeki</a:t>
            </a:r>
            <a:r>
              <a:rPr lang="en-US" sz="2000" dirty="0">
                <a:latin typeface="Century Gothic" panose="020B0502020202020204" pitchFamily="34" charset="0"/>
              </a:rPr>
              <a:t> en </a:t>
            </a:r>
            <a:r>
              <a:rPr lang="en-US" sz="2000" dirty="0" err="1">
                <a:latin typeface="Century Gothic" panose="020B0502020202020204" pitchFamily="34" charset="0"/>
              </a:rPr>
              <a:t>büyük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imar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faaliyetleri</a:t>
            </a:r>
            <a:r>
              <a:rPr lang="en-US" sz="2000" dirty="0">
                <a:latin typeface="Century Gothic" panose="020B0502020202020204" pitchFamily="34" charset="0"/>
              </a:rPr>
              <a:t> Sultan </a:t>
            </a:r>
            <a:r>
              <a:rPr lang="en-US" sz="2000" dirty="0" err="1">
                <a:latin typeface="Century Gothic" panose="020B0502020202020204" pitchFamily="34" charset="0"/>
              </a:rPr>
              <a:t>Abdülmecid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devrinde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gerçekleştirilmiştir</a:t>
            </a:r>
            <a:r>
              <a:rPr lang="en-US" sz="2000" dirty="0">
                <a:latin typeface="Century Gothic" panose="020B0502020202020204" pitchFamily="34" charset="0"/>
              </a:rPr>
              <a:t>. 1850-1861 </a:t>
            </a:r>
            <a:r>
              <a:rPr lang="en-US" sz="2000" dirty="0" err="1">
                <a:latin typeface="Century Gothic" panose="020B0502020202020204" pitchFamily="34" charset="0"/>
              </a:rPr>
              <a:t>yılları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arasında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Mescid-i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Nebevî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tamamen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yenilenip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genişletilmiş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ve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zemini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mermerle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kaplanmıştır</a:t>
            </a:r>
            <a:r>
              <a:rPr lang="en-US" sz="2000" dirty="0" smtClean="0">
                <a:latin typeface="Century Gothic" panose="020B0502020202020204" pitchFamily="34" charset="0"/>
              </a:rPr>
              <a:t>.</a:t>
            </a:r>
            <a:endParaRPr lang="tr-TR" sz="2000" dirty="0" smtClean="0">
              <a:latin typeface="Century Gothic" panose="020B0502020202020204" pitchFamily="34" charset="0"/>
            </a:endParaRPr>
          </a:p>
          <a:p>
            <a:r>
              <a:rPr lang="en-US" sz="2000" dirty="0" smtClean="0">
                <a:latin typeface="Century Gothic" panose="020B0502020202020204" pitchFamily="34" charset="0"/>
              </a:rPr>
              <a:t>Bu </a:t>
            </a:r>
            <a:r>
              <a:rPr lang="en-US" sz="2000" dirty="0" err="1">
                <a:latin typeface="Century Gothic" panose="020B0502020202020204" pitchFamily="34" charset="0"/>
              </a:rPr>
              <a:t>bölümde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Osmanlı'dan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yadigâr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sütunları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kubbeleri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ve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tuğraları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hâlen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görmek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mümkündür</a:t>
            </a:r>
            <a:r>
              <a:rPr lang="en-US" sz="2000" dirty="0">
                <a:latin typeface="Century Gothic" panose="020B0502020202020204" pitchFamily="34" charset="0"/>
              </a:rPr>
              <a:t>. </a:t>
            </a:r>
          </a:p>
          <a:p>
            <a:r>
              <a:rPr lang="en-US" sz="2000" dirty="0" err="1" smtClean="0">
                <a:latin typeface="Century Gothic" panose="020B0502020202020204" pitchFamily="34" charset="0"/>
              </a:rPr>
              <a:t>Kuba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Mescidi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Haremeyn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hizmeti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Osmanlılara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geçtikten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sonra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Kanunî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devrinde</a:t>
            </a:r>
            <a:r>
              <a:rPr lang="en-US" sz="2000" dirty="0">
                <a:latin typeface="Century Gothic" panose="020B0502020202020204" pitchFamily="34" charset="0"/>
              </a:rPr>
              <a:t> (1543) </a:t>
            </a:r>
            <a:r>
              <a:rPr lang="en-US" sz="2000" dirty="0" err="1">
                <a:latin typeface="Century Gothic" panose="020B0502020202020204" pitchFamily="34" charset="0"/>
              </a:rPr>
              <a:t>yeniden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inşâ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edilmiştir</a:t>
            </a:r>
            <a:r>
              <a:rPr lang="en-US" sz="2000" dirty="0" smtClean="0">
                <a:latin typeface="Century Gothic" panose="020B0502020202020204" pitchFamily="34" charset="0"/>
              </a:rPr>
              <a:t>.</a:t>
            </a:r>
            <a:r>
              <a:rPr lang="en-US" sz="2000" dirty="0">
                <a:latin typeface="Century Gothic" panose="020B0502020202020204" pitchFamily="34" charset="0"/>
              </a:rPr>
              <a:t> </a:t>
            </a:r>
            <a:endParaRPr lang="tr-TR" sz="2000" dirty="0" smtClean="0">
              <a:latin typeface="Century Gothic" panose="020B0502020202020204" pitchFamily="34" charset="0"/>
            </a:endParaRPr>
          </a:p>
          <a:p>
            <a:r>
              <a:rPr lang="en-US" sz="2000" dirty="0" err="1" smtClean="0">
                <a:latin typeface="Century Gothic" panose="020B0502020202020204" pitchFamily="34" charset="0"/>
              </a:rPr>
              <a:t>Geçmişte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birçok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defa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tamir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gören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Kıbleteyn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Mescidi</a:t>
            </a:r>
            <a:r>
              <a:rPr lang="en-US" sz="2000" dirty="0" smtClean="0">
                <a:latin typeface="Century Gothic" panose="020B0502020202020204" pitchFamily="34" charset="0"/>
              </a:rPr>
              <a:t>, </a:t>
            </a:r>
            <a:r>
              <a:rPr lang="en-US" sz="2000" dirty="0" err="1" smtClean="0">
                <a:latin typeface="Century Gothic" panose="020B0502020202020204" pitchFamily="34" charset="0"/>
              </a:rPr>
              <a:t>Kanunî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devrinde</a:t>
            </a:r>
            <a:r>
              <a:rPr lang="en-US" sz="2000" dirty="0" smtClean="0">
                <a:latin typeface="Century Gothic" panose="020B0502020202020204" pitchFamily="34" charset="0"/>
              </a:rPr>
              <a:t> (1544) </a:t>
            </a:r>
            <a:r>
              <a:rPr lang="en-US" sz="2000" dirty="0" err="1" smtClean="0">
                <a:latin typeface="Century Gothic" panose="020B0502020202020204" pitchFamily="34" charset="0"/>
              </a:rPr>
              <a:t>kapsamlı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tr-TR" sz="2000" dirty="0" smtClean="0">
                <a:latin typeface="Century Gothic" panose="020B0502020202020204" pitchFamily="34" charset="0"/>
              </a:rPr>
              <a:t>bir şekilde imar </a:t>
            </a:r>
            <a:r>
              <a:rPr lang="tr-TR" sz="2000" dirty="0" err="1" smtClean="0">
                <a:latin typeface="Century Gothic" panose="020B0502020202020204" pitchFamily="34" charset="0"/>
              </a:rPr>
              <a:t>edimiştir</a:t>
            </a:r>
            <a:r>
              <a:rPr lang="tr-TR" sz="2000" dirty="0" smtClean="0">
                <a:latin typeface="Century Gothic" panose="020B0502020202020204" pitchFamily="34" charset="0"/>
              </a:rPr>
              <a:t>.</a:t>
            </a:r>
            <a:r>
              <a:rPr lang="en-US" sz="2000" dirty="0" smtClean="0">
                <a:latin typeface="Century Gothic" panose="020B0502020202020204" pitchFamily="34" charset="0"/>
              </a:rPr>
              <a:t> 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173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20738" y="1542300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Hicaz Demiryolu</a:t>
            </a:r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880820" y="1371317"/>
            <a:ext cx="8245753" cy="55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Osmanlı’nın Medine’de Yaptığı Hizmetler</a:t>
            </a:r>
            <a:endParaRPr lang="tr-TR" sz="4800" dirty="0"/>
          </a:p>
        </p:txBody>
      </p:sp>
      <p:sp>
        <p:nvSpPr>
          <p:cNvPr id="8" name="Rectangle 7"/>
          <p:cNvSpPr/>
          <p:nvPr/>
        </p:nvSpPr>
        <p:spPr>
          <a:xfrm>
            <a:off x="1653816" y="2549294"/>
            <a:ext cx="95844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entury Gothic" panose="020B0502020202020204" pitchFamily="34" charset="0"/>
              </a:rPr>
              <a:t>Sultan </a:t>
            </a:r>
            <a:r>
              <a:rPr lang="en-US" sz="2000" dirty="0">
                <a:latin typeface="Century Gothic" panose="020B0502020202020204" pitchFamily="34" charset="0"/>
              </a:rPr>
              <a:t>2. </a:t>
            </a:r>
            <a:r>
              <a:rPr lang="en-US" sz="2000" dirty="0" err="1" smtClean="0">
                <a:latin typeface="Century Gothic" panose="020B0502020202020204" pitchFamily="34" charset="0"/>
              </a:rPr>
              <a:t>Abdülhamid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tr-TR" sz="2000" dirty="0" smtClean="0">
                <a:latin typeface="Century Gothic" panose="020B0502020202020204" pitchFamily="34" charset="0"/>
              </a:rPr>
              <a:t>tarafından yapılan hicaz </a:t>
            </a:r>
            <a:r>
              <a:rPr lang="tr-TR" sz="2000" dirty="0">
                <a:latin typeface="Century Gothic" panose="020B0502020202020204" pitchFamily="34" charset="0"/>
              </a:rPr>
              <a:t>d</a:t>
            </a:r>
            <a:r>
              <a:rPr lang="en-US" sz="2000" dirty="0" err="1" smtClean="0">
                <a:latin typeface="Century Gothic" panose="020B0502020202020204" pitchFamily="34" charset="0"/>
              </a:rPr>
              <a:t>emiryolu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1908'de </a:t>
            </a:r>
            <a:r>
              <a:rPr lang="en-US" sz="2000" dirty="0" err="1">
                <a:latin typeface="Century Gothic" panose="020B0502020202020204" pitchFamily="34" charset="0"/>
              </a:rPr>
              <a:t>Medine'ye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ulaşm</a:t>
            </a:r>
            <a:r>
              <a:rPr lang="tr-TR" sz="2000" dirty="0" err="1" smtClean="0">
                <a:latin typeface="Century Gothic" panose="020B0502020202020204" pitchFamily="34" charset="0"/>
              </a:rPr>
              <a:t>ış</a:t>
            </a:r>
            <a:r>
              <a:rPr lang="tr-TR" sz="2000" dirty="0" smtClean="0">
                <a:latin typeface="Century Gothic" panose="020B0502020202020204" pitchFamily="34" charset="0"/>
              </a:rPr>
              <a:t> ve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şehir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idarî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bakımdan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doğrudan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İstanbul'a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bağlı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bir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sancak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merkezi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hâline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getirilmiş</a:t>
            </a:r>
            <a:r>
              <a:rPr lang="tr-TR" sz="2000" dirty="0" smtClean="0">
                <a:latin typeface="Century Gothic" panose="020B0502020202020204" pitchFamily="34" charset="0"/>
              </a:rPr>
              <a:t>tir.</a:t>
            </a:r>
            <a:endParaRPr lang="tr-TR" sz="2000" dirty="0">
              <a:latin typeface="Century Gothic" panose="020B0502020202020204" pitchFamily="34" charset="0"/>
            </a:endParaRPr>
          </a:p>
          <a:p>
            <a:r>
              <a:rPr lang="tr-TR" sz="2000" dirty="0" smtClean="0">
                <a:latin typeface="Century Gothic" panose="020B0502020202020204" pitchFamily="34" charset="0"/>
              </a:rPr>
              <a:t>B</a:t>
            </a:r>
            <a:r>
              <a:rPr lang="en-US" sz="2000" dirty="0" err="1" smtClean="0">
                <a:latin typeface="Century Gothic" panose="020B0502020202020204" pitchFamily="34" charset="0"/>
              </a:rPr>
              <a:t>ir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sanat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âbidesi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olan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Medine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Tren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İstasyon</a:t>
            </a:r>
            <a:r>
              <a:rPr lang="tr-TR" sz="2000" dirty="0" smtClean="0">
                <a:latin typeface="Century Gothic" panose="020B0502020202020204" pitchFamily="34" charset="0"/>
              </a:rPr>
              <a:t>u</a:t>
            </a:r>
            <a:r>
              <a:rPr lang="en-US" sz="2000" dirty="0" smtClean="0">
                <a:latin typeface="Century Gothic" panose="020B0502020202020204" pitchFamily="34" charset="0"/>
              </a:rPr>
              <a:t>, </a:t>
            </a:r>
            <a:r>
              <a:rPr lang="en-US" sz="2000" dirty="0" err="1" smtClean="0">
                <a:latin typeface="Century Gothic" panose="020B0502020202020204" pitchFamily="34" charset="0"/>
              </a:rPr>
              <a:t>yolcular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trenden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tr-TR" sz="2000" dirty="0" smtClean="0">
                <a:latin typeface="Century Gothic" panose="020B0502020202020204" pitchFamily="34" charset="0"/>
              </a:rPr>
              <a:t>indikten sonra hemen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karşılarında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Kubbe</a:t>
            </a:r>
            <a:r>
              <a:rPr lang="en-US" sz="2000" dirty="0">
                <a:latin typeface="Century Gothic" panose="020B0502020202020204" pitchFamily="34" charset="0"/>
              </a:rPr>
              <a:t>-î </a:t>
            </a:r>
            <a:r>
              <a:rPr lang="en-US" sz="2000" dirty="0" err="1">
                <a:latin typeface="Century Gothic" panose="020B0502020202020204" pitchFamily="34" charset="0"/>
              </a:rPr>
              <a:t>Hadra'yı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gör</a:t>
            </a:r>
            <a:r>
              <a:rPr lang="tr-TR" sz="2000" dirty="0" err="1" smtClean="0">
                <a:latin typeface="Century Gothic" panose="020B0502020202020204" pitchFamily="34" charset="0"/>
              </a:rPr>
              <a:t>ecek</a:t>
            </a:r>
            <a:r>
              <a:rPr lang="tr-TR" sz="2000" dirty="0" smtClean="0">
                <a:latin typeface="Century Gothic" panose="020B0502020202020204" pitchFamily="34" charset="0"/>
              </a:rPr>
              <a:t> şekilde tasarlanmıştır</a:t>
            </a:r>
            <a:r>
              <a:rPr lang="en-US" sz="2000" dirty="0" smtClean="0">
                <a:latin typeface="Century Gothic" panose="020B0502020202020204" pitchFamily="34" charset="0"/>
              </a:rPr>
              <a:t>.</a:t>
            </a:r>
            <a:endParaRPr lang="tr-TR" sz="2000" dirty="0" smtClean="0">
              <a:latin typeface="Century Gothic" panose="020B0502020202020204" pitchFamily="34" charset="0"/>
            </a:endParaRPr>
          </a:p>
          <a:p>
            <a:r>
              <a:rPr lang="en-US" sz="2000" dirty="0" smtClean="0">
                <a:latin typeface="Century Gothic" panose="020B0502020202020204" pitchFamily="34" charset="0"/>
              </a:rPr>
              <a:t>O </a:t>
            </a:r>
            <a:r>
              <a:rPr lang="en-US" sz="2000" dirty="0" err="1">
                <a:latin typeface="Century Gothic" panose="020B0502020202020204" pitchFamily="34" charset="0"/>
              </a:rPr>
              <a:t>zamanki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lokomotifler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büyük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bir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gürültü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ile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ilerledikleri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için</a:t>
            </a:r>
            <a:r>
              <a:rPr lang="en-US" sz="2000" dirty="0">
                <a:latin typeface="Century Gothic" panose="020B0502020202020204" pitchFamily="34" charset="0"/>
              </a:rPr>
              <a:t> Sultan </a:t>
            </a:r>
            <a:r>
              <a:rPr lang="en-US" sz="2000" dirty="0" err="1">
                <a:latin typeface="Century Gothic" panose="020B0502020202020204" pitchFamily="34" charset="0"/>
              </a:rPr>
              <a:t>Abdülhamid'in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talimatıyla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trenin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Medine'ye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daha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sessiz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bir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şekilde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girmesi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için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tedbirler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alınmıştır</a:t>
            </a:r>
            <a:r>
              <a:rPr lang="en-US" sz="2000" dirty="0">
                <a:latin typeface="Century Gothic" panose="020B0502020202020204" pitchFamily="34" charset="0"/>
              </a:rPr>
              <a:t>. 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r>
              <a:rPr lang="en-US" sz="2000" dirty="0" smtClean="0">
                <a:latin typeface="Century Gothic" panose="020B0502020202020204" pitchFamily="34" charset="0"/>
              </a:rPr>
              <a:t>Sultan </a:t>
            </a:r>
            <a:r>
              <a:rPr lang="en-US" sz="2000" dirty="0">
                <a:latin typeface="Century Gothic" panose="020B0502020202020204" pitchFamily="34" charset="0"/>
              </a:rPr>
              <a:t>2. </a:t>
            </a:r>
            <a:r>
              <a:rPr lang="en-US" sz="2000" dirty="0" err="1" smtClean="0">
                <a:latin typeface="Century Gothic" panose="020B0502020202020204" pitchFamily="34" charset="0"/>
              </a:rPr>
              <a:t>Abdülhamid</a:t>
            </a:r>
            <a:r>
              <a:rPr lang="tr-TR" sz="2000" dirty="0" smtClean="0">
                <a:latin typeface="Century Gothic" panose="020B0502020202020204" pitchFamily="34" charset="0"/>
              </a:rPr>
              <a:t> ayrıca</a:t>
            </a:r>
            <a:r>
              <a:rPr lang="en-US" sz="2000" dirty="0" smtClean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Anberiye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semtindeki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istasyon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binasının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karşısına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mihrabı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minberi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latin typeface="Century Gothic" panose="020B0502020202020204" pitchFamily="34" charset="0"/>
              </a:rPr>
              <a:t>minareleri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ve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revakları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ile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Osmanlı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mimarisini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yansıtan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bir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latin typeface="Century Gothic" panose="020B0502020202020204" pitchFamily="34" charset="0"/>
              </a:rPr>
              <a:t>mescit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yaptırmıştır</a:t>
            </a:r>
            <a:r>
              <a:rPr lang="en-US" sz="2000" dirty="0" smtClean="0">
                <a:latin typeface="Century Gothic" panose="020B0502020202020204" pitchFamily="34" charset="0"/>
              </a:rPr>
              <a:t>.</a:t>
            </a:r>
            <a:endParaRPr lang="tr-TR" sz="2000" dirty="0" smtClean="0">
              <a:latin typeface="Century Gothic" panose="020B0502020202020204" pitchFamily="34" charset="0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442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1811995" y="1390981"/>
            <a:ext cx="8245753" cy="554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Osmanlı’nın Medine’de Yaptığı Hizmetler</a:t>
            </a:r>
            <a:endParaRPr lang="tr-TR" sz="4800" dirty="0"/>
          </a:p>
        </p:txBody>
      </p:sp>
      <p:pic>
        <p:nvPicPr>
          <p:cNvPr id="9" name="İçerik Yer Tutucus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92" y="3431086"/>
            <a:ext cx="10620259" cy="2882661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11" name="Unvan 1"/>
          <p:cNvSpPr>
            <a:spLocks noGrp="1"/>
          </p:cNvSpPr>
          <p:nvPr>
            <p:ph type="title"/>
          </p:nvPr>
        </p:nvSpPr>
        <p:spPr>
          <a:xfrm>
            <a:off x="704428" y="1847100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Hicaz Demiryolu</a:t>
            </a:r>
            <a:endParaRPr lang="tr-TR" dirty="0"/>
          </a:p>
        </p:txBody>
      </p:sp>
      <p:grpSp>
        <p:nvGrpSpPr>
          <p:cNvPr id="8" name="Grup 7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2" name="Resim 11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027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1722843" y="1926046"/>
            <a:ext cx="8746314" cy="344859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tr-TR" sz="36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tr-TR" sz="36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</a:br>
            <a:r>
              <a:rPr lang="tr-TR" sz="36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Haccınız </a:t>
            </a:r>
            <a:r>
              <a:rPr lang="tr-TR" sz="3600" b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Mebrûr</a:t>
            </a:r>
            <a:r>
              <a:rPr lang="tr-TR" sz="36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tr-TR" sz="36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</a:br>
            <a:r>
              <a:rPr lang="tr-TR" sz="36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		Amelleriniz </a:t>
            </a:r>
            <a:r>
              <a:rPr lang="tr-TR" sz="3600" b="1" dirty="0" err="1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Makbûl</a:t>
            </a:r>
            <a:r>
              <a:rPr lang="tr-TR" sz="36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tr-TR" sz="36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</a:br>
            <a:r>
              <a:rPr lang="tr-TR" sz="36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			Günahlarınız </a:t>
            </a:r>
            <a:r>
              <a:rPr lang="tr-TR" sz="3600" b="1" dirty="0" err="1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Mağfûr</a:t>
            </a:r>
            <a:r>
              <a:rPr lang="tr-TR" sz="36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tr-TR" sz="36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olsun.</a:t>
            </a:r>
            <a:br>
              <a:rPr lang="tr-TR" sz="36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</a:br>
            <a:endParaRPr lang="tr-TR" sz="3600" b="1" dirty="0">
              <a:solidFill>
                <a:schemeClr val="accent2">
                  <a:lumMod val="50000"/>
                </a:schemeClr>
              </a:solidFill>
              <a:latin typeface="Tahoma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0" name="Resim 9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556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2108925" y="2408858"/>
            <a:ext cx="8130566" cy="2040282"/>
          </a:xfrm>
        </p:spPr>
        <p:txBody>
          <a:bodyPr>
            <a:noAutofit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tr-TR" sz="7200" b="1" dirty="0" smtClean="0">
                <a:solidFill>
                  <a:srgbClr val="2F2B2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TEŞEKKÜR EDERİZ…</a:t>
            </a:r>
            <a:endParaRPr lang="tr-TR" sz="7200" b="1" dirty="0">
              <a:solidFill>
                <a:srgbClr val="2F2B20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0" name="Resim 9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079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161212" y="789407"/>
            <a:ext cx="5317106" cy="1325563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Medine-i </a:t>
            </a:r>
            <a:r>
              <a:rPr lang="tr-TR" b="1" dirty="0" err="1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Münevvere’yi</a:t>
            </a:r>
            <a:r>
              <a:rPr lang="tr-TR" b="1" dirty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 Ziyaretin Önemi</a:t>
            </a:r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1438229" y="2496246"/>
            <a:ext cx="9158787" cy="307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latin typeface="Century Gothic" panose="020B0502020202020204" pitchFamily="34" charset="0"/>
              </a:rPr>
              <a:t>Medine vahyin en çok indiği mübarek beldedir.</a:t>
            </a:r>
          </a:p>
          <a:p>
            <a:r>
              <a:rPr lang="tr-TR" dirty="0" smtClean="0">
                <a:latin typeface="Century Gothic" panose="020B0502020202020204" pitchFamily="34" charset="0"/>
              </a:rPr>
              <a:t>İslam tarihinde önemli olayların cereyan ettiği yerdir.</a:t>
            </a:r>
          </a:p>
          <a:p>
            <a:r>
              <a:rPr lang="tr-TR" dirty="0" smtClean="0">
                <a:latin typeface="Century Gothic" panose="020B0502020202020204" pitchFamily="34" charset="0"/>
              </a:rPr>
              <a:t>Peygamber Efendimizin (</a:t>
            </a:r>
            <a:r>
              <a:rPr lang="tr-TR" dirty="0" err="1" smtClean="0">
                <a:latin typeface="Century Gothic" panose="020B0502020202020204" pitchFamily="34" charset="0"/>
              </a:rPr>
              <a:t>sas</a:t>
            </a:r>
            <a:r>
              <a:rPr lang="tr-TR" dirty="0" smtClean="0">
                <a:latin typeface="Century Gothic" panose="020B0502020202020204" pitchFamily="34" charset="0"/>
              </a:rPr>
              <a:t>) eşlerinin, çocuklarının ve 10 bini aşkın sahabe-i kiramın </a:t>
            </a:r>
            <a:r>
              <a:rPr lang="tr-TR" dirty="0" err="1" smtClean="0">
                <a:latin typeface="Century Gothic" panose="020B0502020202020204" pitchFamily="34" charset="0"/>
              </a:rPr>
              <a:t>medfun</a:t>
            </a:r>
            <a:r>
              <a:rPr lang="tr-TR" dirty="0" smtClean="0">
                <a:latin typeface="Century Gothic" panose="020B0502020202020204" pitchFamily="34" charset="0"/>
              </a:rPr>
              <a:t> olduğu kutsal şehirdir.</a:t>
            </a:r>
          </a:p>
        </p:txBody>
      </p:sp>
      <p:grpSp>
        <p:nvGrpSpPr>
          <p:cNvPr id="7" name="Grup 6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8" name="Resim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9" name="Resim 8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725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88508" y="580402"/>
            <a:ext cx="4832758" cy="1325563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Medine Hicret Yurdudur</a:t>
            </a:r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1499189" y="2339491"/>
            <a:ext cx="9412651" cy="3078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buClr>
                <a:srgbClr val="A53010"/>
              </a:buClr>
              <a:buNone/>
            </a:pPr>
            <a:r>
              <a:rPr lang="x-none" sz="5100" b="1" dirty="0">
                <a:solidFill>
                  <a:prstClr val="black"/>
                </a:solidFill>
                <a:latin typeface="Century Gothic"/>
                <a:cs typeface="Century Gothic"/>
              </a:rPr>
              <a:t>وَالمُهَاجِرُ مَنْ هَجَرَ مَا نَهَى اللَّهُ </a:t>
            </a:r>
            <a:r>
              <a:rPr lang="x-none" sz="51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عَنْهُ</a:t>
            </a:r>
            <a:endParaRPr lang="tr-TR" sz="5100" b="1" dirty="0" smtClean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marL="0" lvl="0" indent="0">
              <a:buClr>
                <a:srgbClr val="A53010"/>
              </a:buClr>
              <a:buNone/>
            </a:pPr>
            <a:r>
              <a:rPr lang="tr-TR" sz="3200" b="1" dirty="0" smtClean="0">
                <a:solidFill>
                  <a:schemeClr val="tx1">
                    <a:lumMod val="95000"/>
                  </a:schemeClr>
                </a:solidFill>
                <a:latin typeface="Century Gothic"/>
                <a:cs typeface="Century Gothic"/>
              </a:rPr>
              <a:t>“</a:t>
            </a:r>
            <a:r>
              <a:rPr lang="tr-TR" sz="32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Muhacir</a:t>
            </a:r>
            <a:r>
              <a:rPr lang="tr-TR" sz="3200" b="1" dirty="0">
                <a:solidFill>
                  <a:prstClr val="black"/>
                </a:solidFill>
                <a:latin typeface="Century Gothic"/>
                <a:cs typeface="Century Gothic"/>
              </a:rPr>
              <a:t>, Allah’ın (</a:t>
            </a:r>
            <a:r>
              <a:rPr lang="tr-TR" sz="3200" b="1" dirty="0" err="1">
                <a:solidFill>
                  <a:prstClr val="black"/>
                </a:solidFill>
                <a:latin typeface="Century Gothic"/>
                <a:cs typeface="Century Gothic"/>
              </a:rPr>
              <a:t>c.c</a:t>
            </a:r>
            <a:r>
              <a:rPr lang="tr-TR" sz="3200" b="1" dirty="0">
                <a:solidFill>
                  <a:prstClr val="black"/>
                </a:solidFill>
                <a:latin typeface="Century Gothic"/>
                <a:cs typeface="Century Gothic"/>
              </a:rPr>
              <a:t>.) yasaklarından kaçınan </a:t>
            </a:r>
            <a:r>
              <a:rPr lang="tr-TR" sz="32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kişidir.</a:t>
            </a:r>
            <a:r>
              <a:rPr lang="tr-TR" sz="3200" b="1" dirty="0" smtClean="0">
                <a:solidFill>
                  <a:schemeClr val="tx1">
                    <a:lumMod val="95000"/>
                  </a:schemeClr>
                </a:solidFill>
                <a:latin typeface="Century Gothic"/>
                <a:cs typeface="Century Gothic"/>
              </a:rPr>
              <a:t>”</a:t>
            </a:r>
            <a:r>
              <a:rPr lang="tr-TR" sz="32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lang="tr-TR" sz="2300" dirty="0" smtClean="0">
                <a:solidFill>
                  <a:prstClr val="black"/>
                </a:solidFill>
                <a:latin typeface="Century Gothic"/>
                <a:cs typeface="Century Gothic"/>
              </a:rPr>
              <a:t>(Buhari</a:t>
            </a:r>
            <a:r>
              <a:rPr lang="tr-TR" sz="2300" dirty="0">
                <a:solidFill>
                  <a:prstClr val="black"/>
                </a:solidFill>
                <a:latin typeface="Century Gothic"/>
                <a:cs typeface="Century Gothic"/>
              </a:rPr>
              <a:t>)</a:t>
            </a:r>
            <a:r>
              <a:rPr lang="tr-TR" sz="2400" dirty="0">
                <a:solidFill>
                  <a:prstClr val="black"/>
                </a:solidFill>
                <a:latin typeface="Century Gothic"/>
                <a:cs typeface="Century Gothic"/>
              </a:rPr>
              <a:t>		</a:t>
            </a:r>
            <a:endParaRPr lang="tr-TR" sz="3200" dirty="0" smtClean="0">
              <a:solidFill>
                <a:schemeClr val="tx1">
                  <a:lumMod val="95000"/>
                </a:schemeClr>
              </a:solidFill>
              <a:latin typeface="Century Gothic"/>
              <a:cs typeface="Century Gothic"/>
            </a:endParaRPr>
          </a:p>
          <a:p>
            <a:pPr marL="0" lvl="0" indent="0">
              <a:buClr>
                <a:srgbClr val="A53010"/>
              </a:buClr>
              <a:buNone/>
            </a:pPr>
            <a:r>
              <a:rPr lang="tr-TR" sz="3200" dirty="0" smtClean="0">
                <a:solidFill>
                  <a:schemeClr val="tx1">
                    <a:lumMod val="95000"/>
                  </a:schemeClr>
                </a:solidFill>
                <a:latin typeface="Century Gothic"/>
                <a:cs typeface="Century Gothic"/>
              </a:rPr>
              <a:t>Bizim </a:t>
            </a:r>
            <a:r>
              <a:rPr lang="tr-TR" sz="3200" dirty="0">
                <a:solidFill>
                  <a:schemeClr val="tx1">
                    <a:lumMod val="95000"/>
                  </a:schemeClr>
                </a:solidFill>
                <a:latin typeface="Century Gothic"/>
                <a:cs typeface="Century Gothic"/>
              </a:rPr>
              <a:t>hicretimiz;</a:t>
            </a:r>
          </a:p>
          <a:p>
            <a:pPr marL="0" lvl="0" indent="0">
              <a:buClr>
                <a:srgbClr val="A53010"/>
              </a:buClr>
              <a:buNone/>
            </a:pPr>
            <a:r>
              <a:rPr lang="tr-TR" sz="3200" dirty="0" smtClean="0">
                <a:solidFill>
                  <a:schemeClr val="tx1">
                    <a:lumMod val="95000"/>
                  </a:schemeClr>
                </a:solidFill>
                <a:latin typeface="Century Gothic"/>
                <a:cs typeface="Century Gothic"/>
              </a:rPr>
              <a:t>Allah’ın </a:t>
            </a:r>
            <a:r>
              <a:rPr lang="tr-TR" sz="3200" dirty="0">
                <a:solidFill>
                  <a:schemeClr val="tx1">
                    <a:lumMod val="95000"/>
                  </a:schemeClr>
                </a:solidFill>
                <a:latin typeface="Century Gothic"/>
                <a:cs typeface="Century Gothic"/>
              </a:rPr>
              <a:t>haram kıldığı şeyleri terk edip, O’na iyi bir kul </a:t>
            </a:r>
            <a:r>
              <a:rPr lang="tr-TR" sz="3200" dirty="0" smtClean="0">
                <a:solidFill>
                  <a:schemeClr val="tx1">
                    <a:lumMod val="95000"/>
                  </a:schemeClr>
                </a:solidFill>
                <a:latin typeface="Century Gothic"/>
                <a:cs typeface="Century Gothic"/>
              </a:rPr>
              <a:t>olmaktır…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tr-TR" sz="3200" b="1" dirty="0" smtClean="0">
                <a:solidFill>
                  <a:schemeClr val="tx1">
                    <a:lumMod val="95000"/>
                  </a:schemeClr>
                </a:solidFill>
                <a:latin typeface="Century Gothic"/>
                <a:cs typeface="Century Gothic"/>
              </a:rPr>
              <a:t>“Medine şehri demirci körüğü gibidir. Kirlisini, kötüsünü dışarı atar; halis, temiz olan insanlar  Medine’de kalır.” </a:t>
            </a:r>
            <a:r>
              <a:rPr lang="tr-TR" sz="2000" dirty="0" smtClean="0">
                <a:solidFill>
                  <a:schemeClr val="tx1">
                    <a:lumMod val="95000"/>
                  </a:schemeClr>
                </a:solidFill>
                <a:latin typeface="Century Gothic"/>
                <a:cs typeface="Century Gothic"/>
              </a:rPr>
              <a:t>(</a:t>
            </a:r>
            <a:r>
              <a:rPr lang="tr-TR" sz="2000" dirty="0" err="1" smtClean="0">
                <a:solidFill>
                  <a:schemeClr val="tx1">
                    <a:lumMod val="95000"/>
                  </a:schemeClr>
                </a:solidFill>
                <a:latin typeface="Century Gothic"/>
                <a:cs typeface="Century Gothic"/>
              </a:rPr>
              <a:t>Muvatta</a:t>
            </a:r>
            <a:r>
              <a:rPr lang="tr-TR" sz="2000" dirty="0" smtClean="0">
                <a:solidFill>
                  <a:schemeClr val="tx1">
                    <a:lumMod val="95000"/>
                  </a:schemeClr>
                </a:solidFill>
                <a:latin typeface="Century Gothic"/>
                <a:cs typeface="Century Gothic"/>
              </a:rPr>
              <a:t>)</a:t>
            </a:r>
          </a:p>
          <a:p>
            <a:endParaRPr lang="tr-TR" sz="3200" dirty="0">
              <a:latin typeface="Century Gothic"/>
              <a:cs typeface="Century Gothic"/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8" name="Resim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9" name="Resim 8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15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87913" y="597819"/>
            <a:ext cx="5750989" cy="1325563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Hicret Yurdunu Ziyaret Ederek Kendi Hicretimize Kapı Açacağız</a:t>
            </a: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1654629" y="2557111"/>
            <a:ext cx="8874034" cy="2615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A53010"/>
              </a:buClr>
              <a:buFont typeface="Arial" panose="020B0604020202020204" pitchFamily="34" charset="0"/>
              <a:buNone/>
            </a:pPr>
            <a:r>
              <a:rPr lang="tr-TR" sz="2400" b="1" dirty="0" smtClean="0">
                <a:latin typeface="Century Gothic"/>
                <a:cs typeface="Century Gothic"/>
              </a:rPr>
              <a:t>Bizim hicretimiz;</a:t>
            </a:r>
          </a:p>
          <a:p>
            <a:pPr marL="0" indent="0">
              <a:buClr>
                <a:srgbClr val="A53010"/>
              </a:buClr>
              <a:buFont typeface="Arial" panose="020B0604020202020204" pitchFamily="34" charset="0"/>
              <a:buNone/>
            </a:pPr>
            <a:r>
              <a:rPr lang="tr-TR" sz="2000" dirty="0" smtClean="0">
                <a:latin typeface="Century Gothic"/>
                <a:cs typeface="Century Gothic"/>
              </a:rPr>
              <a:t>Allah’ın haram kıldığı şeyleri terk edip, O’na iyi bir kul olmaktır…</a:t>
            </a:r>
          </a:p>
          <a:p>
            <a:pPr marL="0" indent="0">
              <a:buClr>
                <a:srgbClr val="A53010"/>
              </a:buClr>
              <a:buFont typeface="Arial" panose="020B0604020202020204" pitchFamily="34" charset="0"/>
              <a:buNone/>
            </a:pPr>
            <a:endParaRPr lang="x-none" sz="2000" dirty="0" smtClean="0">
              <a:latin typeface="Century Gothic"/>
              <a:cs typeface="Century Gothic"/>
            </a:endParaRPr>
          </a:p>
          <a:p>
            <a:pPr marL="0" indent="0" algn="r" rtl="1">
              <a:buClr>
                <a:srgbClr val="A53010"/>
              </a:buClr>
              <a:buFont typeface="Arial" panose="020B0604020202020204" pitchFamily="34" charset="0"/>
              <a:buNone/>
            </a:pPr>
            <a:r>
              <a:rPr lang="x-none" sz="2400" b="1" dirty="0" smtClean="0">
                <a:latin typeface="Century Gothic"/>
                <a:cs typeface="Century Gothic"/>
              </a:rPr>
              <a:t>وَالمُهَاجِرُ مَنْ هَجَرَ مَا نَهَى اللَّهُ عَنْهُ</a:t>
            </a:r>
          </a:p>
          <a:p>
            <a:pPr marL="0" indent="0">
              <a:buClr>
                <a:srgbClr val="A53010"/>
              </a:buClr>
              <a:buNone/>
            </a:pPr>
            <a:r>
              <a:rPr lang="tr-TR" sz="2000" b="1" dirty="0" smtClean="0">
                <a:solidFill>
                  <a:schemeClr val="tx1">
                    <a:lumMod val="95000"/>
                  </a:schemeClr>
                </a:solidFill>
                <a:latin typeface="Century Gothic"/>
                <a:cs typeface="Century Gothic"/>
              </a:rPr>
              <a:t>“</a:t>
            </a:r>
            <a:r>
              <a:rPr lang="tr-TR" sz="2000" b="1" dirty="0" smtClean="0">
                <a:latin typeface="Century Gothic"/>
                <a:cs typeface="Century Gothic"/>
              </a:rPr>
              <a:t>Muhacir, Allah’ın (</a:t>
            </a:r>
            <a:r>
              <a:rPr lang="tr-TR" sz="2000" b="1" dirty="0" err="1" smtClean="0">
                <a:latin typeface="Century Gothic"/>
                <a:cs typeface="Century Gothic"/>
              </a:rPr>
              <a:t>c.c</a:t>
            </a:r>
            <a:r>
              <a:rPr lang="tr-TR" sz="2000" b="1" dirty="0" smtClean="0">
                <a:latin typeface="Century Gothic"/>
                <a:cs typeface="Century Gothic"/>
              </a:rPr>
              <a:t>.) yasaklarından kaçınan kişidir.</a:t>
            </a:r>
            <a:r>
              <a:rPr lang="tr-TR" sz="2000" b="1" dirty="0" smtClean="0">
                <a:solidFill>
                  <a:schemeClr val="tx1">
                    <a:lumMod val="95000"/>
                  </a:schemeClr>
                </a:solidFill>
                <a:latin typeface="Century Gothic"/>
                <a:cs typeface="Century Gothic"/>
              </a:rPr>
              <a:t>” </a:t>
            </a:r>
            <a:r>
              <a:rPr lang="tr-TR" sz="2000" b="1" dirty="0" smtClean="0">
                <a:latin typeface="Century Gothic"/>
                <a:cs typeface="Century Gothic"/>
              </a:rPr>
              <a:t>  </a:t>
            </a:r>
            <a:r>
              <a:rPr lang="tr-TR" sz="1400" dirty="0" smtClean="0">
                <a:latin typeface="Century Gothic"/>
                <a:cs typeface="Century Gothic"/>
              </a:rPr>
              <a:t>(Buhari)</a:t>
            </a:r>
            <a:endParaRPr lang="tr-TR" sz="1800" dirty="0" smtClean="0">
              <a:latin typeface="Century Gothic"/>
              <a:cs typeface="Century Gothic"/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0" name="Resim 9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78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71730" y="459578"/>
            <a:ext cx="4866314" cy="1325563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MESCİD-İ NEBEVİ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4702629" y="1898469"/>
            <a:ext cx="68890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err="1"/>
              <a:t>Mescid</a:t>
            </a:r>
            <a:r>
              <a:rPr lang="tr-TR" sz="2400" dirty="0"/>
              <a:t>-i </a:t>
            </a:r>
            <a:r>
              <a:rPr lang="tr-TR" sz="2400" dirty="0" smtClean="0"/>
              <a:t>Nebevi, </a:t>
            </a:r>
            <a:r>
              <a:rPr lang="tr-TR" sz="2400" b="1" dirty="0" smtClean="0"/>
              <a:t>Hz. Peygamber’in Mescidi </a:t>
            </a:r>
            <a:r>
              <a:rPr lang="tr-TR" sz="2400" dirty="0" smtClean="0"/>
              <a:t>demektir.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/>
              <a:t>Hz. Peygamber Medine’ye hicret ettikten sonra ilk iş olarak bu mescidi inşa ettirmiş inşasında bizzat çalışmıştır.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err="1" smtClean="0"/>
              <a:t>Mescid</a:t>
            </a:r>
            <a:r>
              <a:rPr lang="tr-TR" sz="2400" dirty="0" smtClean="0"/>
              <a:t>-i Nebevi, muhacir ve </a:t>
            </a:r>
            <a:r>
              <a:rPr lang="tr-TR" sz="2400" dirty="0" err="1" smtClean="0"/>
              <a:t>ensar</a:t>
            </a:r>
            <a:r>
              <a:rPr lang="tr-TR" sz="2400" dirty="0" smtClean="0"/>
              <a:t> kardeşliğinin, birlik ve beraberliğin en üst sevide yaşandığı mekandır.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/>
              <a:t>Aynı anda yaklaşık 1 milyon kişinin ibadet edebildiği ve Hz. Peygamberin kabrinin bulunduğu </a:t>
            </a:r>
            <a:r>
              <a:rPr lang="tr-TR" sz="2400" dirty="0" err="1" smtClean="0"/>
              <a:t>mesciddir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pic>
        <p:nvPicPr>
          <p:cNvPr id="8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80" y="1860403"/>
            <a:ext cx="3784604" cy="4514271"/>
          </a:xfrm>
          <a:prstGeom prst="rect">
            <a:avLst/>
          </a:prstGeom>
        </p:spPr>
      </p:pic>
      <p:grpSp>
        <p:nvGrpSpPr>
          <p:cNvPr id="9" name="Grup 8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1" name="Resim 10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54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71730" y="459578"/>
            <a:ext cx="4866314" cy="1325563"/>
          </a:xfrm>
        </p:spPr>
        <p:txBody>
          <a:bodyPr/>
          <a:lstStyle/>
          <a:p>
            <a:pPr algn="ctr"/>
            <a:r>
              <a:rPr lang="tr-TR" b="1" dirty="0" err="1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Mescid</a:t>
            </a:r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-i </a:t>
            </a:r>
            <a:r>
              <a:rPr lang="tr-TR" b="1" dirty="0" err="1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Nebevi’nin</a:t>
            </a:r>
            <a:r>
              <a:rPr lang="tr-TR" b="1" dirty="0" smtClean="0">
                <a:solidFill>
                  <a:srgbClr val="ED7D31">
                    <a:lumMod val="50000"/>
                  </a:srgbClr>
                </a:solidFill>
                <a:latin typeface="Gabriola" panose="04040605051002020D02" pitchFamily="82" charset="0"/>
              </a:rPr>
              <a:t> Fazileti</a:t>
            </a:r>
            <a:endParaRPr lang="tr-TR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833006" y="2589159"/>
            <a:ext cx="10462011" cy="1457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r>
              <a:rPr lang="x-none" sz="3600" dirty="0" smtClean="0">
                <a:latin typeface="Century Gothic"/>
                <a:cs typeface="Century Gothic"/>
              </a:rPr>
              <a:t>قَالَ رَسُولُ اللهِ صَلَّى اللَّهُ عَلَيْهِ وَسَلَّمَ : لاَ تُشَدُّ الرِّحَالُ إِلاَّ لِثَلاَثَةِ مَسَاجِدَ : مَسْجِدِ الْحَرَامِ ، وَمَسْجِدِي هَذَا ، وَالْمَسْجِدِ الأَقْصَى.</a:t>
            </a:r>
          </a:p>
        </p:txBody>
      </p:sp>
      <p:sp>
        <p:nvSpPr>
          <p:cNvPr id="10" name="Dikdörtgen 3"/>
          <p:cNvSpPr/>
          <p:nvPr/>
        </p:nvSpPr>
        <p:spPr>
          <a:xfrm>
            <a:off x="888643" y="4170799"/>
            <a:ext cx="103889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chemeClr val="tx1">
                    <a:lumMod val="95000"/>
                  </a:schemeClr>
                </a:solidFill>
                <a:latin typeface="Century Gothic"/>
                <a:cs typeface="Century Gothic"/>
              </a:rPr>
              <a:t>“</a:t>
            </a:r>
            <a:r>
              <a:rPr lang="tr-T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Ancak </a:t>
            </a:r>
            <a:r>
              <a:rPr lang="tr-T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üç </a:t>
            </a:r>
            <a:r>
              <a:rPr lang="tr-TR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mescid</a:t>
            </a:r>
            <a:r>
              <a:rPr lang="tr-T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 (cami) için yolculuk yapılır: </a:t>
            </a:r>
            <a:r>
              <a:rPr lang="tr-TR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Mescid</a:t>
            </a:r>
            <a:r>
              <a:rPr lang="tr-T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-i Haram, benim şu </a:t>
            </a:r>
            <a:r>
              <a:rPr lang="tr-T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mescidim ve </a:t>
            </a:r>
            <a:r>
              <a:rPr lang="tr-TR" sz="28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Mescid</a:t>
            </a:r>
            <a:r>
              <a:rPr lang="tr-T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-i Aksa.</a:t>
            </a:r>
            <a:r>
              <a:rPr lang="tr-TR" sz="2800" b="1" dirty="0" smtClean="0">
                <a:solidFill>
                  <a:schemeClr val="tx1">
                    <a:lumMod val="95000"/>
                  </a:schemeClr>
                </a:solidFill>
                <a:latin typeface="Century Gothic"/>
                <a:cs typeface="Century Gothic"/>
              </a:rPr>
              <a:t>” </a:t>
            </a:r>
            <a:r>
              <a:rPr lang="tr-T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 </a:t>
            </a:r>
            <a:r>
              <a:rPr lang="tr-TR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Century Gothic"/>
              </a:rPr>
              <a:t>(Buhari, Müslim)</a:t>
            </a:r>
            <a:endParaRPr lang="tr-TR" dirty="0">
              <a:latin typeface="Century Gothic"/>
              <a:cs typeface="Century Gothic"/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720000" y="540000"/>
            <a:ext cx="10764000" cy="900000"/>
            <a:chOff x="720000" y="540000"/>
            <a:chExt cx="10764000" cy="900000"/>
          </a:xfrm>
        </p:grpSpPr>
        <p:pic>
          <p:nvPicPr>
            <p:cNvPr id="11" name="Resi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540000"/>
              <a:ext cx="900000" cy="900000"/>
            </a:xfrm>
            <a:prstGeom prst="rect">
              <a:avLst/>
            </a:prstGeom>
          </p:spPr>
        </p:pic>
        <p:pic>
          <p:nvPicPr>
            <p:cNvPr id="12" name="Resim 11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4000" y="540000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709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2029</Words>
  <Application>Microsoft Office PowerPoint</Application>
  <PresentationFormat>Geniş ekran</PresentationFormat>
  <Paragraphs>221</Paragraphs>
  <Slides>45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55" baseType="lpstr">
      <vt:lpstr>Arial</vt:lpstr>
      <vt:lpstr>Calibri</vt:lpstr>
      <vt:lpstr>Calibri Light</vt:lpstr>
      <vt:lpstr>Century Gothic</vt:lpstr>
      <vt:lpstr>Consolas</vt:lpstr>
      <vt:lpstr>Gabriola</vt:lpstr>
      <vt:lpstr>Tahoma</vt:lpstr>
      <vt:lpstr>Times New Roman</vt:lpstr>
      <vt:lpstr>Wingdings</vt:lpstr>
      <vt:lpstr>Office Teması</vt:lpstr>
      <vt:lpstr>T.C. BAŞBAKANLIK DİYANET İŞLERİ BAŞKANLIĞI</vt:lpstr>
      <vt:lpstr>T.C. BAŞBAKANLIK DİYANET İŞLERİ BAŞKANLIĞI</vt:lpstr>
      <vt:lpstr>MEDİNE-İ MÜNEVVERE</vt:lpstr>
      <vt:lpstr>PowerPoint Sunusu</vt:lpstr>
      <vt:lpstr>Medine-i Münevvere’yi Ziyaretin Önemi</vt:lpstr>
      <vt:lpstr>Medine Hicret Yurdudur</vt:lpstr>
      <vt:lpstr>Hicret Yurdunu Ziyaret Ederek Kendi Hicretimize Kapı Açacağız</vt:lpstr>
      <vt:lpstr>MESCİD-İ NEBEVİ</vt:lpstr>
      <vt:lpstr>Mescid-i Nebevi’nin Fazileti</vt:lpstr>
      <vt:lpstr>Mescid-i Nebevi’nin Fazileti</vt:lpstr>
      <vt:lpstr>PowerPoint Sunusu</vt:lpstr>
      <vt:lpstr>PowerPoint Sunusu</vt:lpstr>
      <vt:lpstr>PowerPoint Sunusu</vt:lpstr>
      <vt:lpstr>PowerPoint Sunusu</vt:lpstr>
      <vt:lpstr>HZ. MUHAMMED MUSTAFA EFENDİMİZ (SAS)</vt:lpstr>
      <vt:lpstr>HZ. PEYGAMBER (SAS)</vt:lpstr>
      <vt:lpstr>HZ. PEYGAMBER (SAS)</vt:lpstr>
      <vt:lpstr>HZ. PEYGAMBER (SAS)</vt:lpstr>
      <vt:lpstr>Medine’de Olmanın Adabı</vt:lpstr>
      <vt:lpstr>Medine’de Olmanın Adabı</vt:lpstr>
      <vt:lpstr>Medine’de Olmanın Adabı</vt:lpstr>
      <vt:lpstr>Kabr-i Şerifi Ziyaret Etmenin Fazileti</vt:lpstr>
      <vt:lpstr>Ravza-i Mutahhara</vt:lpstr>
      <vt:lpstr>Kabr-i Şerifi Ziyaret Etmenin Adabı</vt:lpstr>
      <vt:lpstr>Ziyaret Esnasında Dikkat Edilmesi Gereken Hususlar</vt:lpstr>
      <vt:lpstr>Medine’de Yapılması Tavsiye Edilen İbadetler</vt:lpstr>
      <vt:lpstr>Medine’de 40 Vakit Namaz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Güvenlik Tedbirleri</vt:lpstr>
      <vt:lpstr>Din, Hukuk ve Eğitim Hizmetleri</vt:lpstr>
      <vt:lpstr>İmar Hizmetleri</vt:lpstr>
      <vt:lpstr>İmar Hizmetleri</vt:lpstr>
      <vt:lpstr>Hicaz Demiryolu</vt:lpstr>
      <vt:lpstr>Hicaz Demiryolu</vt:lpstr>
      <vt:lpstr> Haccınız Mebrûr   Amelleriniz Makbûl    Günahlarınız Mağfûr olsun. </vt:lpstr>
      <vt:lpstr>TEŞEKKÜR EDERİZ…</vt:lpstr>
    </vt:vector>
  </TitlesOfParts>
  <Company>Diyanet İşleri Başkanlığı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T.C. BAŞBAKANLIK DİYANET İŞLERİ BAŞKANLIĞI</dc:title>
  <dc:creator>Cihan YALÇINKAYA</dc:creator>
  <cp:lastModifiedBy>Adil AYGÜN</cp:lastModifiedBy>
  <cp:revision>27</cp:revision>
  <dcterms:created xsi:type="dcterms:W3CDTF">2016-04-25T07:45:27Z</dcterms:created>
  <dcterms:modified xsi:type="dcterms:W3CDTF">2016-05-02T08:42:00Z</dcterms:modified>
</cp:coreProperties>
</file>